
<file path=[Content_Types].xml><?xml version="1.0" encoding="utf-8"?>
<Types xmlns="http://schemas.openxmlformats.org/package/2006/content-types">
  <Default Extension="jpeg" ContentType="image/jpeg"/>
  <Default Extension="JPG" ContentType="image/.jpg"/>
  <Default Extension="png" ContentType="image/png"/>
  <Default Extension="mp3" ContentType="audio/mp3"/>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7" r:id="rId3"/>
    <p:sldId id="299" r:id="rId5"/>
    <p:sldId id="298" r:id="rId6"/>
    <p:sldId id="258" r:id="rId7"/>
    <p:sldId id="296" r:id="rId8"/>
    <p:sldId id="327" r:id="rId9"/>
    <p:sldId id="408" r:id="rId10"/>
    <p:sldId id="409" r:id="rId11"/>
    <p:sldId id="410" r:id="rId12"/>
    <p:sldId id="411" r:id="rId13"/>
    <p:sldId id="412" r:id="rId14"/>
    <p:sldId id="414" r:id="rId15"/>
    <p:sldId id="413" r:id="rId16"/>
    <p:sldId id="415" r:id="rId17"/>
    <p:sldId id="416" r:id="rId18"/>
    <p:sldId id="417" r:id="rId19"/>
    <p:sldId id="418" r:id="rId20"/>
    <p:sldId id="419" r:id="rId21"/>
    <p:sldId id="379" r:id="rId22"/>
    <p:sldId id="421" r:id="rId23"/>
    <p:sldId id="426" r:id="rId24"/>
    <p:sldId id="422" r:id="rId25"/>
    <p:sldId id="423" r:id="rId26"/>
    <p:sldId id="424" r:id="rId27"/>
    <p:sldId id="457" r:id="rId28"/>
    <p:sldId id="458" r:id="rId29"/>
    <p:sldId id="459" r:id="rId30"/>
    <p:sldId id="460" r:id="rId31"/>
    <p:sldId id="461" r:id="rId32"/>
    <p:sldId id="462" r:id="rId33"/>
    <p:sldId id="463" r:id="rId34"/>
    <p:sldId id="464" r:id="rId35"/>
    <p:sldId id="493" r:id="rId36"/>
    <p:sldId id="495" r:id="rId37"/>
    <p:sldId id="465" r:id="rId38"/>
    <p:sldId id="502" r:id="rId39"/>
    <p:sldId id="425" r:id="rId40"/>
    <p:sldId id="496" r:id="rId41"/>
    <p:sldId id="498" r:id="rId42"/>
    <p:sldId id="499" r:id="rId43"/>
    <p:sldId id="500" r:id="rId44"/>
    <p:sldId id="501" r:id="rId45"/>
    <p:sldId id="506" r:id="rId46"/>
    <p:sldId id="503" r:id="rId47"/>
    <p:sldId id="504" r:id="rId48"/>
    <p:sldId id="507" r:id="rId49"/>
    <p:sldId id="505" r:id="rId50"/>
    <p:sldId id="508" r:id="rId51"/>
    <p:sldId id="509" r:id="rId52"/>
    <p:sldId id="514" r:id="rId53"/>
    <p:sldId id="510" r:id="rId54"/>
    <p:sldId id="511" r:id="rId55"/>
    <p:sldId id="512" r:id="rId56"/>
    <p:sldId id="354" r:id="rId57"/>
  </p:sldIdLst>
  <p:sldSz cx="9144000" cy="5143500" type="screen16x9"/>
  <p:notesSz cx="7103745" cy="10234295"/>
  <p:custDataLst>
    <p:tags r:id="rId6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7F7F"/>
    <a:srgbClr val="BFBFB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6" d="100"/>
          <a:sy n="116" d="100"/>
        </p:scale>
        <p:origin x="23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1" Type="http://schemas.openxmlformats.org/officeDocument/2006/relationships/tags" Target="tags/tag24.xml"/><Relationship Id="rId60" Type="http://schemas.openxmlformats.org/officeDocument/2006/relationships/tableStyles" Target="tableStyles.xml"/><Relationship Id="rId6" Type="http://schemas.openxmlformats.org/officeDocument/2006/relationships/slide" Target="slides/slide3.xml"/><Relationship Id="rId59" Type="http://schemas.openxmlformats.org/officeDocument/2006/relationships/viewProps" Target="viewProps.xml"/><Relationship Id="rId58" Type="http://schemas.openxmlformats.org/officeDocument/2006/relationships/presProps" Target="presProps.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2121" y="1279287"/>
            <a:ext cx="6139502"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920"/>
            <a:ext cx="6858000" cy="1791013"/>
          </a:xfrm>
        </p:spPr>
        <p:txBody>
          <a:bodyPr anchor="b"/>
          <a:lstStyle>
            <a:lvl1pPr algn="ctr">
              <a:defRPr sz="45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143000" y="2702001"/>
            <a:ext cx="6858000" cy="1242039"/>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8035" indent="0" algn="ctr">
              <a:buNone/>
              <a:defRPr sz="1200"/>
            </a:lvl7pPr>
            <a:lvl8pPr marL="2400935" indent="0" algn="ctr">
              <a:buNone/>
              <a:defRPr sz="1200"/>
            </a:lvl8pPr>
            <a:lvl9pPr marL="2743835" indent="0" algn="ctr">
              <a:buNone/>
              <a:defRPr sz="12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transition advClick="0" advTm="6645">
    <p:comb/>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28650" y="273892"/>
            <a:ext cx="7886700" cy="4359642"/>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transition advClick="0" advTm="6645">
    <p:comb/>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irst Slide">
    <p:spTree>
      <p:nvGrpSpPr>
        <p:cNvPr id="1" name=""/>
        <p:cNvGrpSpPr/>
        <p:nvPr/>
      </p:nvGrpSpPr>
      <p:grpSpPr>
        <a:xfrm>
          <a:off x="0" y="0"/>
          <a:ext cx="0" cy="0"/>
          <a:chOff x="0" y="0"/>
          <a:chExt cx="0" cy="0"/>
        </a:xfrm>
      </p:grpSpPr>
      <p:sp>
        <p:nvSpPr>
          <p:cNvPr id="15" name="Picture Placeholder 2"/>
          <p:cNvSpPr>
            <a:spLocks noGrp="1"/>
          </p:cNvSpPr>
          <p:nvPr>
            <p:ph type="pic" sz="quarter" idx="17"/>
          </p:nvPr>
        </p:nvSpPr>
        <p:spPr>
          <a:xfrm>
            <a:off x="3048000" y="331528"/>
            <a:ext cx="3276600" cy="2313078"/>
          </a:xfrm>
          <a:custGeom>
            <a:avLst/>
            <a:gdLst/>
            <a:ahLst/>
            <a:cxnLst/>
            <a:rect l="l" t="t" r="r" b="b"/>
            <a:pathLst>
              <a:path w="3276600" h="3124200">
                <a:moveTo>
                  <a:pt x="3028950" y="0"/>
                </a:moveTo>
                <a:cubicBezTo>
                  <a:pt x="3165723" y="0"/>
                  <a:pt x="3276600" y="110877"/>
                  <a:pt x="3276600" y="247650"/>
                </a:cubicBezTo>
                <a:lnTo>
                  <a:pt x="3276600" y="2876550"/>
                </a:lnTo>
                <a:cubicBezTo>
                  <a:pt x="3276600" y="3013323"/>
                  <a:pt x="3165723" y="3124200"/>
                  <a:pt x="3028950" y="3124200"/>
                </a:cubicBezTo>
                <a:cubicBezTo>
                  <a:pt x="2892177" y="3124200"/>
                  <a:pt x="2781300" y="3013323"/>
                  <a:pt x="2781300" y="2876550"/>
                </a:cubicBezTo>
                <a:lnTo>
                  <a:pt x="2781300" y="247650"/>
                </a:lnTo>
                <a:cubicBezTo>
                  <a:pt x="2781300" y="110877"/>
                  <a:pt x="2892177" y="0"/>
                  <a:pt x="3028950" y="0"/>
                </a:cubicBezTo>
                <a:close/>
                <a:moveTo>
                  <a:pt x="2317750" y="0"/>
                </a:moveTo>
                <a:cubicBezTo>
                  <a:pt x="2454523" y="0"/>
                  <a:pt x="2565400" y="110877"/>
                  <a:pt x="2565400" y="247650"/>
                </a:cubicBezTo>
                <a:lnTo>
                  <a:pt x="2565400" y="2876550"/>
                </a:lnTo>
                <a:cubicBezTo>
                  <a:pt x="2565400" y="3013323"/>
                  <a:pt x="2454523" y="3124200"/>
                  <a:pt x="2317750" y="3124200"/>
                </a:cubicBezTo>
                <a:cubicBezTo>
                  <a:pt x="2180977" y="3124200"/>
                  <a:pt x="2070100" y="3013323"/>
                  <a:pt x="2070100" y="2876550"/>
                </a:cubicBezTo>
                <a:lnTo>
                  <a:pt x="2070100" y="247650"/>
                </a:lnTo>
                <a:cubicBezTo>
                  <a:pt x="2070100" y="110877"/>
                  <a:pt x="2180977" y="0"/>
                  <a:pt x="2317750" y="0"/>
                </a:cubicBezTo>
                <a:close/>
                <a:moveTo>
                  <a:pt x="1606550" y="0"/>
                </a:moveTo>
                <a:cubicBezTo>
                  <a:pt x="1743323" y="0"/>
                  <a:pt x="1854200" y="110877"/>
                  <a:pt x="1854200" y="247650"/>
                </a:cubicBezTo>
                <a:lnTo>
                  <a:pt x="1854200" y="2876550"/>
                </a:lnTo>
                <a:cubicBezTo>
                  <a:pt x="1854200" y="3013323"/>
                  <a:pt x="1743323" y="3124200"/>
                  <a:pt x="1606550" y="3124200"/>
                </a:cubicBezTo>
                <a:cubicBezTo>
                  <a:pt x="1469777" y="3124200"/>
                  <a:pt x="1358900" y="3013323"/>
                  <a:pt x="1358900" y="2876550"/>
                </a:cubicBezTo>
                <a:lnTo>
                  <a:pt x="1358900" y="247650"/>
                </a:lnTo>
                <a:cubicBezTo>
                  <a:pt x="1358900" y="110877"/>
                  <a:pt x="1469777" y="0"/>
                  <a:pt x="1606550" y="0"/>
                </a:cubicBezTo>
                <a:close/>
                <a:moveTo>
                  <a:pt x="958850" y="0"/>
                </a:moveTo>
                <a:cubicBezTo>
                  <a:pt x="1095623" y="0"/>
                  <a:pt x="1206500" y="110877"/>
                  <a:pt x="1206500" y="247650"/>
                </a:cubicBezTo>
                <a:lnTo>
                  <a:pt x="1206500" y="2876550"/>
                </a:lnTo>
                <a:cubicBezTo>
                  <a:pt x="1206500" y="3013323"/>
                  <a:pt x="1095623" y="3124200"/>
                  <a:pt x="958850" y="3124200"/>
                </a:cubicBezTo>
                <a:cubicBezTo>
                  <a:pt x="822077" y="3124200"/>
                  <a:pt x="711200" y="3013323"/>
                  <a:pt x="711200" y="2876550"/>
                </a:cubicBezTo>
                <a:lnTo>
                  <a:pt x="711200" y="247650"/>
                </a:lnTo>
                <a:cubicBezTo>
                  <a:pt x="711200" y="110877"/>
                  <a:pt x="822077" y="0"/>
                  <a:pt x="958850" y="0"/>
                </a:cubicBezTo>
                <a:close/>
                <a:moveTo>
                  <a:pt x="247650" y="0"/>
                </a:moveTo>
                <a:cubicBezTo>
                  <a:pt x="384423" y="0"/>
                  <a:pt x="495300" y="110877"/>
                  <a:pt x="495300" y="247650"/>
                </a:cubicBezTo>
                <a:lnTo>
                  <a:pt x="495300" y="2876550"/>
                </a:lnTo>
                <a:cubicBezTo>
                  <a:pt x="495300" y="3013323"/>
                  <a:pt x="384423" y="3124200"/>
                  <a:pt x="247650" y="3124200"/>
                </a:cubicBezTo>
                <a:cubicBezTo>
                  <a:pt x="110877" y="3124200"/>
                  <a:pt x="0" y="3013323"/>
                  <a:pt x="0" y="2876550"/>
                </a:cubicBezTo>
                <a:lnTo>
                  <a:pt x="0" y="247650"/>
                </a:lnTo>
                <a:cubicBezTo>
                  <a:pt x="0" y="110877"/>
                  <a:pt x="110877" y="0"/>
                  <a:pt x="247650" y="0"/>
                </a:cubicBezTo>
                <a:close/>
              </a:path>
            </a:pathLst>
          </a:custGeom>
          <a:effectLst/>
        </p:spPr>
        <p:txBody>
          <a:bodyPr vert="horz" lIns="95057" tIns="47529" rIns="95057" bIns="47529"/>
          <a:lstStyle>
            <a:lvl1pPr marL="0" indent="0" algn="ctr">
              <a:buNone/>
              <a:defRPr sz="810">
                <a:solidFill>
                  <a:srgbClr val="7F7F7F"/>
                </a:solidFill>
                <a:latin typeface="Lato Regular"/>
                <a:cs typeface="Lato Regular"/>
              </a:defRPr>
            </a:lvl1pPr>
          </a:lstStyle>
          <a:p>
            <a:endParaRPr lang="en-US" dirty="0"/>
          </a:p>
        </p:txBody>
      </p:sp>
      <p:sp>
        <p:nvSpPr>
          <p:cNvPr id="8" name="Text Placeholder 7"/>
          <p:cNvSpPr>
            <a:spLocks noGrp="1"/>
          </p:cNvSpPr>
          <p:nvPr>
            <p:ph type="body" sz="quarter" idx="10" hasCustomPrompt="1"/>
          </p:nvPr>
        </p:nvSpPr>
        <p:spPr>
          <a:xfrm>
            <a:off x="2966029" y="2851588"/>
            <a:ext cx="3383973" cy="323892"/>
          </a:xfrm>
          <a:prstGeom prst="rect">
            <a:avLst/>
          </a:prstGeom>
        </p:spPr>
        <p:txBody>
          <a:bodyPr vert="horz" lIns="0" tIns="40504" rIns="0" bIns="40504" anchor="ctr"/>
          <a:lstStyle>
            <a:lvl1pPr marL="0" indent="0" algn="ctr">
              <a:lnSpc>
                <a:spcPct val="100000"/>
              </a:lnSpc>
              <a:spcBef>
                <a:spcPts val="0"/>
              </a:spcBef>
              <a:buNone/>
              <a:defRPr sz="3150" b="1">
                <a:solidFill>
                  <a:schemeClr val="bg1"/>
                </a:solidFill>
                <a:latin typeface="Lato Hairline"/>
                <a:cs typeface="Lato Hairline"/>
              </a:defRPr>
            </a:lvl1pPr>
          </a:lstStyle>
          <a:p>
            <a:pPr lvl="0"/>
            <a:r>
              <a:rPr lang="es-ES_tradnl" dirty="0"/>
              <a:t>TITLE HERE</a:t>
            </a:r>
            <a:endParaRPr lang="es-ES_tradnl" dirty="0"/>
          </a:p>
        </p:txBody>
      </p:sp>
      <p:sp>
        <p:nvSpPr>
          <p:cNvPr id="9" name="Text Placeholder 7"/>
          <p:cNvSpPr>
            <a:spLocks noGrp="1"/>
          </p:cNvSpPr>
          <p:nvPr>
            <p:ph type="body" sz="quarter" idx="11" hasCustomPrompt="1"/>
          </p:nvPr>
        </p:nvSpPr>
        <p:spPr>
          <a:xfrm>
            <a:off x="2966029" y="3289513"/>
            <a:ext cx="3383973" cy="171368"/>
          </a:xfrm>
          <a:prstGeom prst="rect">
            <a:avLst/>
          </a:prstGeom>
        </p:spPr>
        <p:txBody>
          <a:bodyPr vert="horz" lIns="0" tIns="40504" rIns="0" bIns="40504" anchor="ctr"/>
          <a:lstStyle>
            <a:lvl1pPr marL="0" indent="0" algn="ctr">
              <a:lnSpc>
                <a:spcPct val="100000"/>
              </a:lnSpc>
              <a:spcBef>
                <a:spcPts val="0"/>
              </a:spcBef>
              <a:spcAft>
                <a:spcPts val="0"/>
              </a:spcAft>
              <a:buNone/>
              <a:defRPr sz="1350" b="0">
                <a:solidFill>
                  <a:schemeClr val="accent3"/>
                </a:solidFill>
                <a:latin typeface="Lato Light"/>
                <a:cs typeface="Lato Light"/>
              </a:defRPr>
            </a:lvl1pPr>
          </a:lstStyle>
          <a:p>
            <a:pPr lvl="0"/>
            <a:r>
              <a:rPr lang="es-ES_tradnl" dirty="0" err="1"/>
              <a:t>Ultimate</a:t>
            </a:r>
            <a:r>
              <a:rPr lang="es-ES_tradnl" dirty="0"/>
              <a:t> </a:t>
            </a:r>
            <a:r>
              <a:rPr lang="es-ES_tradnl" dirty="0" err="1"/>
              <a:t>Powerpoint</a:t>
            </a:r>
            <a:r>
              <a:rPr lang="es-ES_tradnl" dirty="0"/>
              <a:t> </a:t>
            </a:r>
            <a:r>
              <a:rPr lang="es-ES_tradnl" dirty="0" err="1"/>
              <a:t>Template</a:t>
            </a:r>
            <a:endParaRPr lang="es-ES_tradnl" dirty="0"/>
          </a:p>
        </p:txBody>
      </p:sp>
      <p:sp>
        <p:nvSpPr>
          <p:cNvPr id="10" name="Text Placeholder 2"/>
          <p:cNvSpPr>
            <a:spLocks noGrp="1"/>
          </p:cNvSpPr>
          <p:nvPr>
            <p:ph type="body" sz="quarter" idx="16" hasCustomPrompt="1"/>
          </p:nvPr>
        </p:nvSpPr>
        <p:spPr>
          <a:xfrm>
            <a:off x="2981375" y="3614001"/>
            <a:ext cx="3366029" cy="1152852"/>
          </a:xfrm>
          <a:prstGeom prst="rect">
            <a:avLst/>
          </a:prstGeom>
        </p:spPr>
        <p:txBody>
          <a:bodyPr vert="horz" lIns="0" tIns="0" rIns="0" bIns="0"/>
          <a:lstStyle>
            <a:lvl1pPr marL="0" indent="0" algn="ctr">
              <a:lnSpc>
                <a:spcPct val="130000"/>
              </a:lnSpc>
              <a:buNone/>
              <a:defRPr sz="108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non </a:t>
            </a:r>
            <a:r>
              <a:rPr lang="en-US" dirty="0" err="1"/>
              <a:t>purus</a:t>
            </a:r>
            <a:r>
              <a:rPr lang="en-US" dirty="0"/>
              <a:t>. Maecenas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a:t>
            </a:r>
            <a:endParaRPr lang="en-US" dirty="0"/>
          </a:p>
        </p:txBody>
      </p:sp>
    </p:spTree>
  </p:cSld>
  <p:clrMapOvr>
    <a:masterClrMapping/>
  </p:clrMapOvr>
  <mc:AlternateContent xmlns:mc="http://schemas.openxmlformats.org/markup-compatibility/2006">
    <mc:Choice xmlns:p14="http://schemas.microsoft.com/office/powerpoint/2010/main" Requires="p14">
      <p:transition p14:dur="700"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nodePh="1">
                                  <p:stCondLst>
                                    <p:cond delay="0"/>
                                  </p:stCondLst>
                                  <p:endCondLst>
                                    <p:cond evt="begin" delay="0">
                                      <p:tn val="5"/>
                                    </p:cond>
                                  </p:end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1400"/>
                                        <p:tgtEl>
                                          <p:spTgt spid="15"/>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800"/>
                                  </p:stCondLst>
                                  <p:childTnLst>
                                    <p:set>
                                      <p:cBhvr>
                                        <p:cTn id="19" dur="1" fill="hold">
                                          <p:stCondLst>
                                            <p:cond delay="0"/>
                                          </p:stCondLst>
                                        </p:cTn>
                                        <p:tgtEl>
                                          <p:spTgt spid="10">
                                            <p:txEl>
                                              <p:pRg st="0" end="0"/>
                                            </p:txEl>
                                          </p:spTgt>
                                        </p:tgtEl>
                                        <p:attrNameLst>
                                          <p:attrName>style.visibility</p:attrName>
                                        </p:attrNameLst>
                                      </p:cBhvr>
                                      <p:to>
                                        <p:strVal val="visible"/>
                                      </p:to>
                                    </p:set>
                                    <p:animEffect transition="in" filter="fade">
                                      <p:cBhvr>
                                        <p:cTn id="2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10" grpId="0" build="p">
        <p:tmplLst>
          <p:tmpl lvl="1">
            <p:tnLst>
              <p:par>
                <p:cTn presetID="10" presetClass="entr" presetSubtype="0" fill="hold" nodeType="withEffect">
                  <p:stCondLst>
                    <p:cond delay="80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transition advClick="0" advTm="6645">
    <p:comb/>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528"/>
            <a:ext cx="7886700" cy="2139927"/>
          </a:xfrm>
        </p:spPr>
        <p:txBody>
          <a:bodyPr anchor="b"/>
          <a:lstStyle>
            <a:lvl1pPr>
              <a:defRPr sz="45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23888" y="3442700"/>
            <a:ext cx="7886700" cy="112533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8035" indent="0">
              <a:buNone/>
              <a:defRPr sz="1200">
                <a:solidFill>
                  <a:schemeClr val="tx1">
                    <a:tint val="75000"/>
                  </a:schemeClr>
                </a:solidFill>
              </a:defRPr>
            </a:lvl7pPr>
            <a:lvl8pPr marL="2400935" indent="0">
              <a:buNone/>
              <a:defRPr sz="1200">
                <a:solidFill>
                  <a:schemeClr val="tx1">
                    <a:tint val="75000"/>
                  </a:schemeClr>
                </a:solidFill>
              </a:defRPr>
            </a:lvl8pPr>
            <a:lvl9pPr marL="2743835" indent="0">
              <a:buNone/>
              <a:defRPr sz="12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transition advClick="0" advTm="6645">
    <p:comb/>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628650" y="1369458"/>
            <a:ext cx="3886200" cy="3264075"/>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4629150" y="1369458"/>
            <a:ext cx="3886200" cy="3264075"/>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transition advClick="0" advTm="6645">
    <p:comb/>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92"/>
            <a:ext cx="7886700" cy="994346"/>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90081" y="1334062"/>
            <a:ext cx="3655181" cy="61804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8035" indent="0">
              <a:buNone/>
              <a:defRPr sz="1350"/>
            </a:lvl7pPr>
            <a:lvl8pPr marL="2400935" indent="0">
              <a:buNone/>
              <a:defRPr sz="1350"/>
            </a:lvl8pPr>
            <a:lvl9pPr marL="2743835" indent="0">
              <a:buNone/>
              <a:defRPr sz="135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90081" y="1999384"/>
            <a:ext cx="3655181" cy="2643676"/>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92704" y="1334062"/>
            <a:ext cx="3673182" cy="61804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8035" indent="0">
              <a:buNone/>
              <a:defRPr sz="1350"/>
            </a:lvl7pPr>
            <a:lvl8pPr marL="2400935" indent="0">
              <a:buNone/>
              <a:defRPr sz="1350"/>
            </a:lvl8pPr>
            <a:lvl9pPr marL="2743835" indent="0">
              <a:buNone/>
              <a:defRPr sz="135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92704" y="1999384"/>
            <a:ext cx="3673182" cy="2643676"/>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transition advClick="0" advTm="6645">
    <p:comb/>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transition advClick="0" advTm="6645">
    <p:comb/>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transition advClick="0" advTm="6645">
    <p:comb/>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60"/>
            <a:ext cx="3124012" cy="1200360"/>
          </a:xfrm>
        </p:spPr>
        <p:txBody>
          <a:bodyPr anchor="b"/>
          <a:lstStyle>
            <a:lvl1pPr>
              <a:defRPr sz="24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3887391" y="342961"/>
            <a:ext cx="4629150" cy="4053597"/>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8035" indent="0">
              <a:buNone/>
              <a:defRPr sz="1500"/>
            </a:lvl7pPr>
            <a:lvl8pPr marL="2400935" indent="0">
              <a:buNone/>
              <a:defRPr sz="1500"/>
            </a:lvl8pPr>
            <a:lvl9pPr marL="2743835" indent="0">
              <a:buNone/>
              <a:defRPr sz="1500"/>
            </a:lvl9pPr>
          </a:lstStyle>
          <a:p>
            <a:endParaRPr lang="zh-CN" altLang="en-US"/>
          </a:p>
        </p:txBody>
      </p:sp>
      <p:sp>
        <p:nvSpPr>
          <p:cNvPr id="4" name="文本占位符 3"/>
          <p:cNvSpPr>
            <a:spLocks noGrp="1"/>
          </p:cNvSpPr>
          <p:nvPr>
            <p:ph type="body" sz="half" idx="2"/>
          </p:nvPr>
        </p:nvSpPr>
        <p:spPr>
          <a:xfrm>
            <a:off x="629841" y="1543320"/>
            <a:ext cx="3124012" cy="2859191"/>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8035" indent="0">
              <a:buNone/>
              <a:defRPr sz="1050"/>
            </a:lvl7pPr>
            <a:lvl8pPr marL="2400935" indent="0">
              <a:buNone/>
              <a:defRPr sz="1050"/>
            </a:lvl8pPr>
            <a:lvl9pPr marL="2743835" indent="0">
              <a:buNone/>
              <a:defRPr sz="105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transition advClick="0" advTm="6645">
    <p:comb/>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92"/>
            <a:ext cx="1971675" cy="4359642"/>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28650" y="273892"/>
            <a:ext cx="5800725" cy="4359642"/>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transition advClick="0" advTm="6645">
    <p:comb/>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shingle">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92"/>
            <a:ext cx="7886700" cy="994346"/>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628650" y="1369458"/>
            <a:ext cx="7886700" cy="3264075"/>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628650" y="4768097"/>
            <a:ext cx="2057400" cy="273892"/>
          </a:xfrm>
          <a:prstGeom prst="rect">
            <a:avLst/>
          </a:prstGeom>
        </p:spPr>
        <p:txBody>
          <a:bodyPr vert="horz" lIns="91440" tIns="45720" rIns="91440" bIns="45720" rtlCol="0" anchor="ctr"/>
          <a:lstStyle>
            <a:lvl1pPr algn="l">
              <a:defRPr sz="9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3028950" y="4768097"/>
            <a:ext cx="3086100" cy="273892"/>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8097"/>
            <a:ext cx="2057400" cy="273892"/>
          </a:xfrm>
          <a:prstGeom prst="rect">
            <a:avLst/>
          </a:prstGeom>
        </p:spPr>
        <p:txBody>
          <a:bodyPr vert="horz" lIns="91440" tIns="45720" rIns="91440" bIns="45720" rtlCol="0" anchor="ctr"/>
          <a:lstStyle>
            <a:lvl1pPr algn="r">
              <a:defRPr sz="9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advClick="0" advTm="6645">
    <p:comb/>
  </p:transition>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65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94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23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52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1.xml"/><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xml"/><Relationship Id="rId2" Type="http://schemas.openxmlformats.org/officeDocument/2006/relationships/tags" Target="../tags/tag4.xml"/><Relationship Id="rId1" Type="http://schemas.openxmlformats.org/officeDocument/2006/relationships/image" Target="../media/image4.pn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1.xml"/><Relationship Id="rId2" Type="http://schemas.openxmlformats.org/officeDocument/2006/relationships/tags" Target="../tags/tag5.xml"/><Relationship Id="rId1" Type="http://schemas.openxmlformats.org/officeDocument/2006/relationships/image" Target="../media/image4.pn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xml"/><Relationship Id="rId2" Type="http://schemas.openxmlformats.org/officeDocument/2006/relationships/tags" Target="../tags/tag6.xml"/><Relationship Id="rId1" Type="http://schemas.openxmlformats.org/officeDocument/2006/relationships/image" Target="../media/image4.png"/></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1.xml"/><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1.xml"/><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image" Target="../media/image4.png"/></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1.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6.png"/></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9.xml"/><Relationship Id="rId4" Type="http://schemas.openxmlformats.org/officeDocument/2006/relationships/slideLayout" Target="../slideLayouts/slideLayout1.xml"/><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21.xml.rels><?xml version="1.0" encoding="UTF-8" standalone="yes"?>
<Relationships xmlns="http://schemas.openxmlformats.org/package/2006/relationships"><Relationship Id="rId6" Type="http://schemas.openxmlformats.org/officeDocument/2006/relationships/notesSlide" Target="../notesSlides/notesSlide21.xml"/><Relationship Id="rId5" Type="http://schemas.openxmlformats.org/officeDocument/2006/relationships/slideLayout" Target="../slideLayouts/slideLayout1.xml"/><Relationship Id="rId4" Type="http://schemas.openxmlformats.org/officeDocument/2006/relationships/image" Target="../media/image9.jpeg"/><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4.png"/></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1.xml"/><Relationship Id="rId2" Type="http://schemas.openxmlformats.org/officeDocument/2006/relationships/image" Target="../media/image10.png"/><Relationship Id="rId1" Type="http://schemas.openxmlformats.org/officeDocument/2006/relationships/image" Target="../media/image4.png"/></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23.xml"/><Relationship Id="rId3" Type="http://schemas.openxmlformats.org/officeDocument/2006/relationships/slideLayout" Target="../slideLayouts/slideLayout1.xml"/><Relationship Id="rId2" Type="http://schemas.openxmlformats.org/officeDocument/2006/relationships/image" Target="../media/image11.png"/><Relationship Id="rId1" Type="http://schemas.openxmlformats.org/officeDocument/2006/relationships/image" Target="../media/image4.png"/></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1.xml"/><Relationship Id="rId2" Type="http://schemas.openxmlformats.org/officeDocument/2006/relationships/tags" Target="../tags/tag15.xml"/><Relationship Id="rId1" Type="http://schemas.openxmlformats.org/officeDocument/2006/relationships/image" Target="../media/image4.png"/></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1.xml"/><Relationship Id="rId2" Type="http://schemas.openxmlformats.org/officeDocument/2006/relationships/tags" Target="../tags/tag16.xml"/><Relationship Id="rId1" Type="http://schemas.openxmlformats.org/officeDocument/2006/relationships/image" Target="../media/image4.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27.xml.rels><?xml version="1.0" encoding="UTF-8" standalone="yes"?>
<Relationships xmlns="http://schemas.openxmlformats.org/package/2006/relationships"><Relationship Id="rId4" Type="http://schemas.openxmlformats.org/officeDocument/2006/relationships/notesSlide" Target="../notesSlides/notesSlide27.xml"/><Relationship Id="rId3" Type="http://schemas.openxmlformats.org/officeDocument/2006/relationships/slideLayout" Target="../slideLayouts/slideLayout1.xml"/><Relationship Id="rId2" Type="http://schemas.openxmlformats.org/officeDocument/2006/relationships/image" Target="../media/image12.png"/><Relationship Id="rId1" Type="http://schemas.openxmlformats.org/officeDocument/2006/relationships/image" Target="../media/image4.png"/></Relationships>
</file>

<file path=ppt/slides/_rels/slide28.xml.rels><?xml version="1.0" encoding="UTF-8" standalone="yes"?>
<Relationships xmlns="http://schemas.openxmlformats.org/package/2006/relationships"><Relationship Id="rId4" Type="http://schemas.openxmlformats.org/officeDocument/2006/relationships/notesSlide" Target="../notesSlides/notesSlide28.xml"/><Relationship Id="rId3" Type="http://schemas.openxmlformats.org/officeDocument/2006/relationships/slideLayout" Target="../slideLayouts/slideLayout1.xml"/><Relationship Id="rId2" Type="http://schemas.openxmlformats.org/officeDocument/2006/relationships/image" Target="../media/image13.png"/><Relationship Id="rId1" Type="http://schemas.openxmlformats.org/officeDocument/2006/relationships/image" Target="../media/image4.png"/></Relationships>
</file>

<file path=ppt/slides/_rels/slide29.xml.rels><?xml version="1.0" encoding="UTF-8" standalone="yes"?>
<Relationships xmlns="http://schemas.openxmlformats.org/package/2006/relationships"><Relationship Id="rId4" Type="http://schemas.openxmlformats.org/officeDocument/2006/relationships/notesSlide" Target="../notesSlides/notesSlide29.xml"/><Relationship Id="rId3" Type="http://schemas.openxmlformats.org/officeDocument/2006/relationships/slideLayout" Target="../slideLayouts/slideLayout1.xml"/><Relationship Id="rId2" Type="http://schemas.openxmlformats.org/officeDocument/2006/relationships/tags" Target="../tags/tag17.xml"/><Relationship Id="rId1" Type="http://schemas.openxmlformats.org/officeDocument/2006/relationships/image" Target="../media/image4.pn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31.xml.rels><?xml version="1.0" encoding="UTF-8" standalone="yes"?>
<Relationships xmlns="http://schemas.openxmlformats.org/package/2006/relationships"><Relationship Id="rId5" Type="http://schemas.openxmlformats.org/officeDocument/2006/relationships/notesSlide" Target="../notesSlides/notesSlide31.xml"/><Relationship Id="rId4" Type="http://schemas.openxmlformats.org/officeDocument/2006/relationships/slideLayout" Target="../slideLayouts/slideLayout1.xml"/><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image" Target="../media/image4.png"/></Relationships>
</file>

<file path=ppt/slides/_rels/slide32.xml.rels><?xml version="1.0" encoding="UTF-8" standalone="yes"?>
<Relationships xmlns="http://schemas.openxmlformats.org/package/2006/relationships"><Relationship Id="rId4" Type="http://schemas.openxmlformats.org/officeDocument/2006/relationships/notesSlide" Target="../notesSlides/notesSlide32.xml"/><Relationship Id="rId3" Type="http://schemas.openxmlformats.org/officeDocument/2006/relationships/slideLayout" Target="../slideLayouts/slideLayout1.xml"/><Relationship Id="rId2" Type="http://schemas.openxmlformats.org/officeDocument/2006/relationships/image" Target="../media/image16.png"/><Relationship Id="rId1" Type="http://schemas.openxmlformats.org/officeDocument/2006/relationships/image" Target="../media/image4.png"/></Relationships>
</file>

<file path=ppt/slides/_rels/slide33.xml.rels><?xml version="1.0" encoding="UTF-8" standalone="yes"?>
<Relationships xmlns="http://schemas.openxmlformats.org/package/2006/relationships"><Relationship Id="rId4" Type="http://schemas.openxmlformats.org/officeDocument/2006/relationships/notesSlide" Target="../notesSlides/notesSlide33.xml"/><Relationship Id="rId3" Type="http://schemas.openxmlformats.org/officeDocument/2006/relationships/slideLayout" Target="../slideLayouts/slideLayout1.xml"/><Relationship Id="rId2" Type="http://schemas.openxmlformats.org/officeDocument/2006/relationships/image" Target="../media/image17.png"/><Relationship Id="rId1" Type="http://schemas.openxmlformats.org/officeDocument/2006/relationships/image" Target="../media/image4.png"/></Relationships>
</file>

<file path=ppt/slides/_rels/slide34.xml.rels><?xml version="1.0" encoding="UTF-8" standalone="yes"?>
<Relationships xmlns="http://schemas.openxmlformats.org/package/2006/relationships"><Relationship Id="rId4" Type="http://schemas.openxmlformats.org/officeDocument/2006/relationships/notesSlide" Target="../notesSlides/notesSlide34.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6.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36.xml.rels><?xml version="1.0" encoding="UTF-8" standalone="yes"?>
<Relationships xmlns="http://schemas.openxmlformats.org/package/2006/relationships"><Relationship Id="rId4" Type="http://schemas.openxmlformats.org/officeDocument/2006/relationships/notesSlide" Target="../notesSlides/notesSlide36.xml"/><Relationship Id="rId3" Type="http://schemas.openxmlformats.org/officeDocument/2006/relationships/slideLayout" Target="../slideLayouts/slideLayout1.xml"/><Relationship Id="rId2" Type="http://schemas.openxmlformats.org/officeDocument/2006/relationships/tags" Target="../tags/tag18.xml"/><Relationship Id="rId1" Type="http://schemas.openxmlformats.org/officeDocument/2006/relationships/image" Target="../media/image4.png"/></Relationships>
</file>

<file path=ppt/slides/_rels/slide37.xml.rels><?xml version="1.0" encoding="UTF-8" standalone="yes"?>
<Relationships xmlns="http://schemas.openxmlformats.org/package/2006/relationships"><Relationship Id="rId4" Type="http://schemas.openxmlformats.org/officeDocument/2006/relationships/notesSlide" Target="../notesSlides/notesSlide37.xml"/><Relationship Id="rId3" Type="http://schemas.openxmlformats.org/officeDocument/2006/relationships/slideLayout" Target="../slideLayouts/slideLayout1.xml"/><Relationship Id="rId2" Type="http://schemas.openxmlformats.org/officeDocument/2006/relationships/tags" Target="../tags/tag19.xml"/><Relationship Id="rId1" Type="http://schemas.openxmlformats.org/officeDocument/2006/relationships/image" Target="../media/image4.png"/></Relationships>
</file>

<file path=ppt/slides/_rels/slide38.xml.rels><?xml version="1.0" encoding="UTF-8" standalone="yes"?>
<Relationships xmlns="http://schemas.openxmlformats.org/package/2006/relationships"><Relationship Id="rId4" Type="http://schemas.openxmlformats.org/officeDocument/2006/relationships/notesSlide" Target="../notesSlides/notesSlide38.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6.png"/></Relationships>
</file>

<file path=ppt/slides/_rels/slide39.xml.rels><?xml version="1.0" encoding="UTF-8" standalone="yes"?>
<Relationships xmlns="http://schemas.openxmlformats.org/package/2006/relationships"><Relationship Id="rId4" Type="http://schemas.openxmlformats.org/officeDocument/2006/relationships/notesSlide" Target="../notesSlides/notesSlide39.xml"/><Relationship Id="rId3" Type="http://schemas.openxmlformats.org/officeDocument/2006/relationships/slideLayout" Target="../slideLayouts/slideLayout1.xml"/><Relationship Id="rId2" Type="http://schemas.openxmlformats.org/officeDocument/2006/relationships/tags" Target="../tags/tag20.xml"/><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1.png"/></Relationships>
</file>

<file path=ppt/slides/_rels/slide40.xml.rels><?xml version="1.0" encoding="UTF-8" standalone="yes"?>
<Relationships xmlns="http://schemas.openxmlformats.org/package/2006/relationships"><Relationship Id="rId4" Type="http://schemas.openxmlformats.org/officeDocument/2006/relationships/notesSlide" Target="../notesSlides/notesSlide40.xml"/><Relationship Id="rId3" Type="http://schemas.openxmlformats.org/officeDocument/2006/relationships/slideLayout" Target="../slideLayouts/slideLayout1.xml"/><Relationship Id="rId2" Type="http://schemas.openxmlformats.org/officeDocument/2006/relationships/tags" Target="../tags/tag21.xml"/><Relationship Id="rId1" Type="http://schemas.openxmlformats.org/officeDocument/2006/relationships/image" Target="../media/image4.png"/></Relationships>
</file>

<file path=ppt/slides/_rels/slide41.xml.rels><?xml version="1.0" encoding="UTF-8" standalone="yes"?>
<Relationships xmlns="http://schemas.openxmlformats.org/package/2006/relationships"><Relationship Id="rId4" Type="http://schemas.openxmlformats.org/officeDocument/2006/relationships/notesSlide" Target="../notesSlides/notesSlide41.xml"/><Relationship Id="rId3" Type="http://schemas.openxmlformats.org/officeDocument/2006/relationships/slideLayout" Target="../slideLayouts/slideLayout1.xml"/><Relationship Id="rId2" Type="http://schemas.openxmlformats.org/officeDocument/2006/relationships/tags" Target="../tags/tag22.xml"/><Relationship Id="rId1" Type="http://schemas.openxmlformats.org/officeDocument/2006/relationships/image" Target="../media/image4.png"/></Relationships>
</file>

<file path=ppt/slides/_rels/slide42.xml.rels><?xml version="1.0" encoding="UTF-8" standalone="yes"?>
<Relationships xmlns="http://schemas.openxmlformats.org/package/2006/relationships"><Relationship Id="rId4" Type="http://schemas.openxmlformats.org/officeDocument/2006/relationships/notesSlide" Target="../notesSlides/notesSlide42.xml"/><Relationship Id="rId3" Type="http://schemas.openxmlformats.org/officeDocument/2006/relationships/slideLayout" Target="../slideLayouts/slideLayout1.xml"/><Relationship Id="rId2" Type="http://schemas.openxmlformats.org/officeDocument/2006/relationships/tags" Target="../tags/tag23.xml"/><Relationship Id="rId1" Type="http://schemas.openxmlformats.org/officeDocument/2006/relationships/image" Target="../media/image4.png"/></Relationships>
</file>

<file path=ppt/slides/_rels/slide43.xml.rels><?xml version="1.0" encoding="UTF-8" standalone="yes"?>
<Relationships xmlns="http://schemas.openxmlformats.org/package/2006/relationships"><Relationship Id="rId4" Type="http://schemas.openxmlformats.org/officeDocument/2006/relationships/notesSlide" Target="../notesSlides/notesSlide43.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6.png"/></Relationships>
</file>

<file path=ppt/slides/_rels/slide44.xml.rels><?xml version="1.0" encoding="UTF-8" standalone="yes"?>
<Relationships xmlns="http://schemas.openxmlformats.org/package/2006/relationships"><Relationship Id="rId4" Type="http://schemas.openxmlformats.org/officeDocument/2006/relationships/notesSlide" Target="../notesSlides/notesSlide44.xml"/><Relationship Id="rId3" Type="http://schemas.openxmlformats.org/officeDocument/2006/relationships/slideLayout" Target="../slideLayouts/slideLayout1.xml"/><Relationship Id="rId2" Type="http://schemas.openxmlformats.org/officeDocument/2006/relationships/image" Target="../media/image18.png"/><Relationship Id="rId1" Type="http://schemas.openxmlformats.org/officeDocument/2006/relationships/image" Target="../media/image4.png"/></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46.xml.rels><?xml version="1.0" encoding="UTF-8" standalone="yes"?>
<Relationships xmlns="http://schemas.openxmlformats.org/package/2006/relationships"><Relationship Id="rId5" Type="http://schemas.openxmlformats.org/officeDocument/2006/relationships/notesSlide" Target="../notesSlides/notesSlide46.xml"/><Relationship Id="rId4" Type="http://schemas.openxmlformats.org/officeDocument/2006/relationships/slideLayout" Target="../slideLayouts/slideLayout1.xml"/><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image" Target="../media/image4.png"/></Relationships>
</file>

<file path=ppt/slides/_rels/slide47.xml.rels><?xml version="1.0" encoding="UTF-8" standalone="yes"?>
<Relationships xmlns="http://schemas.openxmlformats.org/package/2006/relationships"><Relationship Id="rId4" Type="http://schemas.openxmlformats.org/officeDocument/2006/relationships/notesSlide" Target="../notesSlides/notesSlide47.xml"/><Relationship Id="rId3" Type="http://schemas.openxmlformats.org/officeDocument/2006/relationships/slideLayout" Target="../slideLayouts/slideLayout1.xml"/><Relationship Id="rId2" Type="http://schemas.openxmlformats.org/officeDocument/2006/relationships/image" Target="../media/image21.png"/><Relationship Id="rId1" Type="http://schemas.openxmlformats.org/officeDocument/2006/relationships/image" Target="../media/image4.png"/></Relationships>
</file>

<file path=ppt/slides/_rels/slide48.xml.rels><?xml version="1.0" encoding="UTF-8" standalone="yes"?>
<Relationships xmlns="http://schemas.openxmlformats.org/package/2006/relationships"><Relationship Id="rId4" Type="http://schemas.openxmlformats.org/officeDocument/2006/relationships/notesSlide" Target="../notesSlides/notesSlide48.xml"/><Relationship Id="rId3" Type="http://schemas.openxmlformats.org/officeDocument/2006/relationships/slideLayout" Target="../slideLayouts/slideLayout1.xml"/><Relationship Id="rId2" Type="http://schemas.openxmlformats.org/officeDocument/2006/relationships/image" Target="../media/image22.png"/><Relationship Id="rId1" Type="http://schemas.openxmlformats.org/officeDocument/2006/relationships/image" Target="../media/image4.png"/></Relationships>
</file>

<file path=ppt/slides/_rels/slide49.xml.rels><?xml version="1.0" encoding="UTF-8" standalone="yes"?>
<Relationships xmlns="http://schemas.openxmlformats.org/package/2006/relationships"><Relationship Id="rId4" Type="http://schemas.openxmlformats.org/officeDocument/2006/relationships/notesSlide" Target="../notesSlides/notesSlide49.xml"/><Relationship Id="rId3" Type="http://schemas.openxmlformats.org/officeDocument/2006/relationships/slideLayout" Target="../slideLayouts/slideLayout1.xml"/><Relationship Id="rId2" Type="http://schemas.openxmlformats.org/officeDocument/2006/relationships/image" Target="../media/image23.png"/><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6.png"/></Relationships>
</file>

<file path=ppt/slides/_rels/slide50.xml.rels><?xml version="1.0" encoding="UTF-8" standalone="yes"?>
<Relationships xmlns="http://schemas.openxmlformats.org/package/2006/relationships"><Relationship Id="rId5" Type="http://schemas.openxmlformats.org/officeDocument/2006/relationships/notesSlide" Target="../notesSlides/notesSlide50.xml"/><Relationship Id="rId4" Type="http://schemas.openxmlformats.org/officeDocument/2006/relationships/slideLayout" Target="../slideLayouts/slideLayout1.xml"/><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image" Target="../media/image4.png"/></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52.xml.rels><?xml version="1.0" encoding="UTF-8" standalone="yes"?>
<Relationships xmlns="http://schemas.openxmlformats.org/package/2006/relationships"><Relationship Id="rId4" Type="http://schemas.openxmlformats.org/officeDocument/2006/relationships/notesSlide" Target="../notesSlides/notesSlide52.xml"/><Relationship Id="rId3" Type="http://schemas.openxmlformats.org/officeDocument/2006/relationships/slideLayout" Target="../slideLayouts/slideLayout1.xml"/><Relationship Id="rId2" Type="http://schemas.openxmlformats.org/officeDocument/2006/relationships/image" Target="../media/image26.png"/><Relationship Id="rId1" Type="http://schemas.openxmlformats.org/officeDocument/2006/relationships/image" Target="../media/image4.png"/></Relationships>
</file>

<file path=ppt/slides/_rels/slide53.xml.rels><?xml version="1.0" encoding="UTF-8" standalone="yes"?>
<Relationships xmlns="http://schemas.openxmlformats.org/package/2006/relationships"><Relationship Id="rId4" Type="http://schemas.openxmlformats.org/officeDocument/2006/relationships/notesSlide" Target="../notesSlides/notesSlide53.xml"/><Relationship Id="rId3" Type="http://schemas.openxmlformats.org/officeDocument/2006/relationships/slideLayout" Target="../slideLayouts/slideLayout1.xml"/><Relationship Id="rId2" Type="http://schemas.openxmlformats.org/officeDocument/2006/relationships/image" Target="../media/image27.png"/><Relationship Id="rId1" Type="http://schemas.openxmlformats.org/officeDocument/2006/relationships/image" Target="../media/image4.png"/></Relationships>
</file>

<file path=ppt/slides/_rels/slide54.xml.rels><?xml version="1.0" encoding="UTF-8" standalone="yes"?>
<Relationships xmlns="http://schemas.openxmlformats.org/package/2006/relationships"><Relationship Id="rId8" Type="http://schemas.openxmlformats.org/officeDocument/2006/relationships/notesSlide" Target="../notesSlides/notesSlide54.xml"/><Relationship Id="rId7" Type="http://schemas.openxmlformats.org/officeDocument/2006/relationships/slideLayout" Target="../slideLayouts/slideLayout1.xml"/><Relationship Id="rId6" Type="http://schemas.openxmlformats.org/officeDocument/2006/relationships/image" Target="../media/image28.png"/><Relationship Id="rId5" Type="http://schemas.microsoft.com/office/2007/relationships/media" Target="../media/media1.mp3"/><Relationship Id="rId4" Type="http://schemas.openxmlformats.org/officeDocument/2006/relationships/audio" Target="../media/media1.mp3"/><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image" Target="../media/image4.pn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xml"/><Relationship Id="rId2" Type="http://schemas.openxmlformats.org/officeDocument/2006/relationships/tags" Target="../tags/tag3.xml"/><Relationship Id="rId1"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24205" y="456565"/>
            <a:ext cx="7683500" cy="3891280"/>
          </a:xfrm>
          <a:prstGeom prst="rect">
            <a:avLst/>
          </a:prstGeom>
          <a:noFill/>
          <a:ln w="38100">
            <a:solidFill>
              <a:srgbClr val="FF7F7F"/>
            </a:solid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文本框 2"/>
          <p:cNvSpPr txBox="1"/>
          <p:nvPr>
            <p:custDataLst>
              <p:tags r:id="rId1"/>
            </p:custDataLst>
          </p:nvPr>
        </p:nvSpPr>
        <p:spPr>
          <a:xfrm>
            <a:off x="1085850" y="1534795"/>
            <a:ext cx="6760210" cy="852805"/>
          </a:xfrm>
          <a:prstGeom prst="rect">
            <a:avLst/>
          </a:prstGeom>
          <a:noFill/>
        </p:spPr>
        <p:txBody>
          <a:bodyPr wrap="square" rtlCol="0">
            <a:spAutoFit/>
          </a:bodyPr>
          <a:lstStyle/>
          <a:p>
            <a:pPr algn="ctr"/>
            <a:r>
              <a:rPr lang="zh-CN" altLang="en-US" sz="4950" dirty="0">
                <a:solidFill>
                  <a:srgbClr val="FF7F7F"/>
                </a:solidFill>
                <a:effectLst>
                  <a:outerShdw blurRad="38100" dist="38100" dir="2700000" algn="tl">
                    <a:srgbClr val="000000">
                      <a:alpha val="43137"/>
                    </a:srgbClr>
                  </a:outerShdw>
                </a:effectLst>
                <a:latin typeface="方正大标宋简体" panose="02010601030101010101" charset="-122"/>
                <a:ea typeface="方正大标宋简体" panose="02010601030101010101" charset="-122"/>
              </a:rPr>
              <a:t>老年人技术护理</a:t>
            </a:r>
            <a:endParaRPr lang="zh-CN" altLang="en-US" sz="4950" dirty="0">
              <a:solidFill>
                <a:srgbClr val="FF7F7F"/>
              </a:solidFill>
              <a:effectLst>
                <a:outerShdw blurRad="38100" dist="38100" dir="2700000" algn="tl">
                  <a:srgbClr val="000000">
                    <a:alpha val="43137"/>
                  </a:srgbClr>
                </a:outerShdw>
              </a:effectLst>
              <a:latin typeface="方正大标宋简体" panose="02010601030101010101" charset="-122"/>
              <a:ea typeface="方正大标宋简体" panose="02010601030101010101" charset="-122"/>
            </a:endParaRPr>
          </a:p>
        </p:txBody>
      </p:sp>
      <p:grpSp>
        <p:nvGrpSpPr>
          <p:cNvPr id="39" name="组合 38"/>
          <p:cNvGrpSpPr>
            <a:grpSpLocks noChangeAspect="1"/>
          </p:cNvGrpSpPr>
          <p:nvPr/>
        </p:nvGrpSpPr>
        <p:grpSpPr>
          <a:xfrm>
            <a:off x="6792461" y="4527812"/>
            <a:ext cx="396000" cy="396000"/>
            <a:chOff x="386297" y="354936"/>
            <a:chExt cx="1186377" cy="1186377"/>
          </a:xfrm>
          <a:solidFill>
            <a:schemeClr val="accent2"/>
          </a:solidFill>
        </p:grpSpPr>
        <p:sp>
          <p:nvSpPr>
            <p:cNvPr id="40" name="Freeform 494"/>
            <p:cNvSpPr/>
            <p:nvPr/>
          </p:nvSpPr>
          <p:spPr bwMode="auto">
            <a:xfrm>
              <a:off x="386297" y="354936"/>
              <a:ext cx="1186377" cy="1186377"/>
            </a:xfrm>
            <a:custGeom>
              <a:avLst/>
              <a:gdLst>
                <a:gd name="T0" fmla="*/ 554 w 713"/>
                <a:gd name="T1" fmla="*/ 60 h 713"/>
                <a:gd name="T2" fmla="*/ 356 w 713"/>
                <a:gd name="T3" fmla="*/ 0 h 713"/>
                <a:gd name="T4" fmla="*/ 46 w 713"/>
                <a:gd name="T5" fmla="*/ 181 h 713"/>
                <a:gd name="T6" fmla="*/ 0 w 713"/>
                <a:gd name="T7" fmla="*/ 357 h 713"/>
                <a:gd name="T8" fmla="*/ 44 w 713"/>
                <a:gd name="T9" fmla="*/ 528 h 713"/>
                <a:gd name="T10" fmla="*/ 356 w 713"/>
                <a:gd name="T11" fmla="*/ 713 h 713"/>
                <a:gd name="T12" fmla="*/ 631 w 713"/>
                <a:gd name="T13" fmla="*/ 584 h 713"/>
                <a:gd name="T14" fmla="*/ 713 w 713"/>
                <a:gd name="T15" fmla="*/ 357 h 713"/>
                <a:gd name="T16" fmla="*/ 554 w 713"/>
                <a:gd name="T17" fmla="*/ 60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3" h="713">
                  <a:moveTo>
                    <a:pt x="554" y="60"/>
                  </a:moveTo>
                  <a:cubicBezTo>
                    <a:pt x="498" y="22"/>
                    <a:pt x="430" y="0"/>
                    <a:pt x="356" y="0"/>
                  </a:cubicBezTo>
                  <a:cubicBezTo>
                    <a:pt x="223" y="0"/>
                    <a:pt x="107" y="73"/>
                    <a:pt x="46" y="181"/>
                  </a:cubicBezTo>
                  <a:cubicBezTo>
                    <a:pt x="16" y="233"/>
                    <a:pt x="0" y="293"/>
                    <a:pt x="0" y="357"/>
                  </a:cubicBezTo>
                  <a:cubicBezTo>
                    <a:pt x="0" y="419"/>
                    <a:pt x="16" y="477"/>
                    <a:pt x="44" y="528"/>
                  </a:cubicBezTo>
                  <a:cubicBezTo>
                    <a:pt x="104" y="639"/>
                    <a:pt x="222" y="713"/>
                    <a:pt x="356" y="713"/>
                  </a:cubicBezTo>
                  <a:cubicBezTo>
                    <a:pt x="467" y="713"/>
                    <a:pt x="565" y="663"/>
                    <a:pt x="631" y="584"/>
                  </a:cubicBezTo>
                  <a:cubicBezTo>
                    <a:pt x="682" y="523"/>
                    <a:pt x="713" y="443"/>
                    <a:pt x="713" y="357"/>
                  </a:cubicBezTo>
                  <a:cubicBezTo>
                    <a:pt x="713" y="233"/>
                    <a:pt x="650" y="124"/>
                    <a:pt x="554" y="60"/>
                  </a:cubicBezTo>
                  <a:close/>
                </a:path>
              </a:pathLst>
            </a:custGeom>
            <a:solidFill>
              <a:srgbClr val="FF7F7F"/>
            </a:solidFill>
            <a:ln w="9525">
              <a:noFill/>
              <a:round/>
            </a:ln>
          </p:spPr>
          <p:txBody>
            <a:bodyPr vert="horz" wrap="square" lIns="91440" tIns="45720" rIns="91440" bIns="45720" numCol="1" anchor="t" anchorCtr="0" compatLnSpc="1"/>
            <a:lstStyle/>
            <a:p>
              <a:endParaRPr lang="zh-CN" altLang="en-US"/>
            </a:p>
          </p:txBody>
        </p:sp>
        <p:sp>
          <p:nvSpPr>
            <p:cNvPr id="41" name="Freeform 495"/>
            <p:cNvSpPr>
              <a:spLocks noEditPoints="1"/>
            </p:cNvSpPr>
            <p:nvPr/>
          </p:nvSpPr>
          <p:spPr bwMode="auto">
            <a:xfrm>
              <a:off x="699114" y="632811"/>
              <a:ext cx="559078" cy="627299"/>
            </a:xfrm>
            <a:custGeom>
              <a:avLst/>
              <a:gdLst>
                <a:gd name="T0" fmla="*/ 251 w 336"/>
                <a:gd name="T1" fmla="*/ 2 h 377"/>
                <a:gd name="T2" fmla="*/ 168 w 336"/>
                <a:gd name="T3" fmla="*/ 23 h 377"/>
                <a:gd name="T4" fmla="*/ 86 w 336"/>
                <a:gd name="T5" fmla="*/ 2 h 377"/>
                <a:gd name="T6" fmla="*/ 44 w 336"/>
                <a:gd name="T7" fmla="*/ 138 h 377"/>
                <a:gd name="T8" fmla="*/ 73 w 336"/>
                <a:gd name="T9" fmla="*/ 273 h 377"/>
                <a:gd name="T10" fmla="*/ 109 w 336"/>
                <a:gd name="T11" fmla="*/ 377 h 377"/>
                <a:gd name="T12" fmla="*/ 131 w 336"/>
                <a:gd name="T13" fmla="*/ 256 h 377"/>
                <a:gd name="T14" fmla="*/ 206 w 336"/>
                <a:gd name="T15" fmla="*/ 256 h 377"/>
                <a:gd name="T16" fmla="*/ 227 w 336"/>
                <a:gd name="T17" fmla="*/ 377 h 377"/>
                <a:gd name="T18" fmla="*/ 264 w 336"/>
                <a:gd name="T19" fmla="*/ 273 h 377"/>
                <a:gd name="T20" fmla="*/ 293 w 336"/>
                <a:gd name="T21" fmla="*/ 138 h 377"/>
                <a:gd name="T22" fmla="*/ 251 w 336"/>
                <a:gd name="T23" fmla="*/ 2 h 377"/>
                <a:gd name="T24" fmla="*/ 231 w 336"/>
                <a:gd name="T25" fmla="*/ 51 h 377"/>
                <a:gd name="T26" fmla="*/ 130 w 336"/>
                <a:gd name="T27" fmla="*/ 100 h 377"/>
                <a:gd name="T28" fmla="*/ 119 w 336"/>
                <a:gd name="T29" fmla="*/ 89 h 377"/>
                <a:gd name="T30" fmla="*/ 151 w 336"/>
                <a:gd name="T31" fmla="*/ 66 h 377"/>
                <a:gd name="T32" fmla="*/ 143 w 336"/>
                <a:gd name="T33" fmla="*/ 59 h 377"/>
                <a:gd name="T34" fmla="*/ 113 w 336"/>
                <a:gd name="T35" fmla="*/ 44 h 377"/>
                <a:gd name="T36" fmla="*/ 117 w 336"/>
                <a:gd name="T37" fmla="*/ 30 h 377"/>
                <a:gd name="T38" fmla="*/ 165 w 336"/>
                <a:gd name="T39" fmla="*/ 60 h 377"/>
                <a:gd name="T40" fmla="*/ 227 w 336"/>
                <a:gd name="T41" fmla="*/ 37 h 377"/>
                <a:gd name="T42" fmla="*/ 231 w 336"/>
                <a:gd name="T43" fmla="*/ 51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36" h="377">
                  <a:moveTo>
                    <a:pt x="251" y="2"/>
                  </a:moveTo>
                  <a:cubicBezTo>
                    <a:pt x="203" y="0"/>
                    <a:pt x="208" y="22"/>
                    <a:pt x="168" y="23"/>
                  </a:cubicBezTo>
                  <a:cubicBezTo>
                    <a:pt x="129" y="22"/>
                    <a:pt x="133" y="0"/>
                    <a:pt x="86" y="2"/>
                  </a:cubicBezTo>
                  <a:cubicBezTo>
                    <a:pt x="0" y="6"/>
                    <a:pt x="34" y="111"/>
                    <a:pt x="44" y="138"/>
                  </a:cubicBezTo>
                  <a:cubicBezTo>
                    <a:pt x="74" y="217"/>
                    <a:pt x="74" y="236"/>
                    <a:pt x="73" y="273"/>
                  </a:cubicBezTo>
                  <a:cubicBezTo>
                    <a:pt x="69" y="377"/>
                    <a:pt x="85" y="377"/>
                    <a:pt x="109" y="377"/>
                  </a:cubicBezTo>
                  <a:cubicBezTo>
                    <a:pt x="127" y="377"/>
                    <a:pt x="132" y="289"/>
                    <a:pt x="131" y="256"/>
                  </a:cubicBezTo>
                  <a:cubicBezTo>
                    <a:pt x="130" y="211"/>
                    <a:pt x="203" y="204"/>
                    <a:pt x="206" y="256"/>
                  </a:cubicBezTo>
                  <a:cubicBezTo>
                    <a:pt x="207" y="288"/>
                    <a:pt x="210" y="377"/>
                    <a:pt x="227" y="377"/>
                  </a:cubicBezTo>
                  <a:cubicBezTo>
                    <a:pt x="252" y="377"/>
                    <a:pt x="267" y="377"/>
                    <a:pt x="264" y="273"/>
                  </a:cubicBezTo>
                  <a:cubicBezTo>
                    <a:pt x="263" y="236"/>
                    <a:pt x="263" y="217"/>
                    <a:pt x="293" y="138"/>
                  </a:cubicBezTo>
                  <a:cubicBezTo>
                    <a:pt x="303" y="111"/>
                    <a:pt x="336" y="6"/>
                    <a:pt x="251" y="2"/>
                  </a:cubicBezTo>
                  <a:close/>
                  <a:moveTo>
                    <a:pt x="231" y="51"/>
                  </a:moveTo>
                  <a:cubicBezTo>
                    <a:pt x="196" y="61"/>
                    <a:pt x="156" y="75"/>
                    <a:pt x="130" y="100"/>
                  </a:cubicBezTo>
                  <a:cubicBezTo>
                    <a:pt x="123" y="106"/>
                    <a:pt x="113" y="96"/>
                    <a:pt x="119" y="89"/>
                  </a:cubicBezTo>
                  <a:cubicBezTo>
                    <a:pt x="129" y="80"/>
                    <a:pt x="140" y="73"/>
                    <a:pt x="151" y="66"/>
                  </a:cubicBezTo>
                  <a:cubicBezTo>
                    <a:pt x="149" y="64"/>
                    <a:pt x="146" y="61"/>
                    <a:pt x="143" y="59"/>
                  </a:cubicBezTo>
                  <a:cubicBezTo>
                    <a:pt x="135" y="51"/>
                    <a:pt x="124" y="46"/>
                    <a:pt x="113" y="44"/>
                  </a:cubicBezTo>
                  <a:cubicBezTo>
                    <a:pt x="104" y="42"/>
                    <a:pt x="108" y="28"/>
                    <a:pt x="117" y="30"/>
                  </a:cubicBezTo>
                  <a:cubicBezTo>
                    <a:pt x="136" y="33"/>
                    <a:pt x="153" y="45"/>
                    <a:pt x="165" y="60"/>
                  </a:cubicBezTo>
                  <a:cubicBezTo>
                    <a:pt x="185" y="50"/>
                    <a:pt x="207" y="43"/>
                    <a:pt x="227" y="37"/>
                  </a:cubicBezTo>
                  <a:cubicBezTo>
                    <a:pt x="236" y="34"/>
                    <a:pt x="240" y="49"/>
                    <a:pt x="231" y="5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2" name="组合 41"/>
          <p:cNvGrpSpPr>
            <a:grpSpLocks noChangeAspect="1"/>
          </p:cNvGrpSpPr>
          <p:nvPr/>
        </p:nvGrpSpPr>
        <p:grpSpPr>
          <a:xfrm>
            <a:off x="6232715" y="4527812"/>
            <a:ext cx="396000" cy="396000"/>
            <a:chOff x="467544" y="339502"/>
            <a:chExt cx="1186377" cy="1188041"/>
          </a:xfrm>
          <a:solidFill>
            <a:schemeClr val="accent2"/>
          </a:solidFill>
        </p:grpSpPr>
        <p:sp>
          <p:nvSpPr>
            <p:cNvPr id="43" name="Freeform 230"/>
            <p:cNvSpPr/>
            <p:nvPr/>
          </p:nvSpPr>
          <p:spPr bwMode="auto">
            <a:xfrm>
              <a:off x="467544" y="339502"/>
              <a:ext cx="1186377" cy="1188041"/>
            </a:xfrm>
            <a:custGeom>
              <a:avLst/>
              <a:gdLst>
                <a:gd name="T0" fmla="*/ 554 w 713"/>
                <a:gd name="T1" fmla="*/ 60 h 714"/>
                <a:gd name="T2" fmla="*/ 356 w 713"/>
                <a:gd name="T3" fmla="*/ 0 h 714"/>
                <a:gd name="T4" fmla="*/ 46 w 713"/>
                <a:gd name="T5" fmla="*/ 182 h 714"/>
                <a:gd name="T6" fmla="*/ 0 w 713"/>
                <a:gd name="T7" fmla="*/ 357 h 714"/>
                <a:gd name="T8" fmla="*/ 44 w 713"/>
                <a:gd name="T9" fmla="*/ 529 h 714"/>
                <a:gd name="T10" fmla="*/ 356 w 713"/>
                <a:gd name="T11" fmla="*/ 714 h 714"/>
                <a:gd name="T12" fmla="*/ 631 w 713"/>
                <a:gd name="T13" fmla="*/ 585 h 714"/>
                <a:gd name="T14" fmla="*/ 713 w 713"/>
                <a:gd name="T15" fmla="*/ 357 h 714"/>
                <a:gd name="T16" fmla="*/ 554 w 713"/>
                <a:gd name="T17" fmla="*/ 60 h 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3" h="714">
                  <a:moveTo>
                    <a:pt x="554" y="60"/>
                  </a:moveTo>
                  <a:cubicBezTo>
                    <a:pt x="498" y="22"/>
                    <a:pt x="430" y="0"/>
                    <a:pt x="356" y="0"/>
                  </a:cubicBezTo>
                  <a:cubicBezTo>
                    <a:pt x="223" y="0"/>
                    <a:pt x="107" y="73"/>
                    <a:pt x="46" y="182"/>
                  </a:cubicBezTo>
                  <a:cubicBezTo>
                    <a:pt x="16" y="234"/>
                    <a:pt x="0" y="293"/>
                    <a:pt x="0" y="357"/>
                  </a:cubicBezTo>
                  <a:cubicBezTo>
                    <a:pt x="0" y="419"/>
                    <a:pt x="16" y="478"/>
                    <a:pt x="44" y="529"/>
                  </a:cubicBezTo>
                  <a:cubicBezTo>
                    <a:pt x="104" y="639"/>
                    <a:pt x="222" y="714"/>
                    <a:pt x="356" y="714"/>
                  </a:cubicBezTo>
                  <a:cubicBezTo>
                    <a:pt x="467" y="714"/>
                    <a:pt x="565" y="663"/>
                    <a:pt x="631" y="585"/>
                  </a:cubicBezTo>
                  <a:cubicBezTo>
                    <a:pt x="682" y="523"/>
                    <a:pt x="713" y="444"/>
                    <a:pt x="713" y="357"/>
                  </a:cubicBezTo>
                  <a:cubicBezTo>
                    <a:pt x="713" y="233"/>
                    <a:pt x="650" y="124"/>
                    <a:pt x="554" y="60"/>
                  </a:cubicBezTo>
                  <a:close/>
                </a:path>
              </a:pathLst>
            </a:custGeom>
            <a:solidFill>
              <a:srgbClr val="FF7F7F"/>
            </a:solidFill>
            <a:ln w="9525">
              <a:noFill/>
              <a:round/>
            </a:ln>
          </p:spPr>
          <p:txBody>
            <a:bodyPr vert="horz" wrap="square" lIns="91440" tIns="45720" rIns="91440" bIns="45720" numCol="1" anchor="t" anchorCtr="0" compatLnSpc="1"/>
            <a:lstStyle/>
            <a:p>
              <a:endParaRPr lang="zh-CN" altLang="en-US"/>
            </a:p>
          </p:txBody>
        </p:sp>
        <p:sp>
          <p:nvSpPr>
            <p:cNvPr id="44" name="Freeform 319"/>
            <p:cNvSpPr>
              <a:spLocks noEditPoints="1"/>
            </p:cNvSpPr>
            <p:nvPr/>
          </p:nvSpPr>
          <p:spPr bwMode="auto">
            <a:xfrm>
              <a:off x="748746" y="449320"/>
              <a:ext cx="625635" cy="908502"/>
            </a:xfrm>
            <a:custGeom>
              <a:avLst/>
              <a:gdLst>
                <a:gd name="T0" fmla="*/ 376 w 376"/>
                <a:gd name="T1" fmla="*/ 516 h 546"/>
                <a:gd name="T2" fmla="*/ 345 w 376"/>
                <a:gd name="T3" fmla="*/ 485 h 546"/>
                <a:gd name="T4" fmla="*/ 251 w 376"/>
                <a:gd name="T5" fmla="*/ 485 h 546"/>
                <a:gd name="T6" fmla="*/ 338 w 376"/>
                <a:gd name="T7" fmla="*/ 351 h 546"/>
                <a:gd name="T8" fmla="*/ 231 w 376"/>
                <a:gd name="T9" fmla="*/ 203 h 546"/>
                <a:gd name="T10" fmla="*/ 318 w 376"/>
                <a:gd name="T11" fmla="*/ 49 h 546"/>
                <a:gd name="T12" fmla="*/ 318 w 376"/>
                <a:gd name="T13" fmla="*/ 18 h 546"/>
                <a:gd name="T14" fmla="*/ 285 w 376"/>
                <a:gd name="T15" fmla="*/ 0 h 546"/>
                <a:gd name="T16" fmla="*/ 259 w 376"/>
                <a:gd name="T17" fmla="*/ 18 h 546"/>
                <a:gd name="T18" fmla="*/ 127 w 376"/>
                <a:gd name="T19" fmla="*/ 259 h 546"/>
                <a:gd name="T20" fmla="*/ 136 w 376"/>
                <a:gd name="T21" fmla="*/ 277 h 546"/>
                <a:gd name="T22" fmla="*/ 126 w 376"/>
                <a:gd name="T23" fmla="*/ 300 h 546"/>
                <a:gd name="T24" fmla="*/ 145 w 376"/>
                <a:gd name="T25" fmla="*/ 310 h 546"/>
                <a:gd name="T26" fmla="*/ 162 w 376"/>
                <a:gd name="T27" fmla="*/ 291 h 546"/>
                <a:gd name="T28" fmla="*/ 183 w 376"/>
                <a:gd name="T29" fmla="*/ 289 h 546"/>
                <a:gd name="T30" fmla="*/ 214 w 376"/>
                <a:gd name="T31" fmla="*/ 235 h 546"/>
                <a:gd name="T32" fmla="*/ 298 w 376"/>
                <a:gd name="T33" fmla="*/ 345 h 546"/>
                <a:gd name="T34" fmla="*/ 242 w 376"/>
                <a:gd name="T35" fmla="*/ 443 h 546"/>
                <a:gd name="T36" fmla="*/ 125 w 376"/>
                <a:gd name="T37" fmla="*/ 443 h 546"/>
                <a:gd name="T38" fmla="*/ 104 w 376"/>
                <a:gd name="T39" fmla="*/ 464 h 546"/>
                <a:gd name="T40" fmla="*/ 125 w 376"/>
                <a:gd name="T41" fmla="*/ 485 h 546"/>
                <a:gd name="T42" fmla="*/ 125 w 376"/>
                <a:gd name="T43" fmla="*/ 485 h 546"/>
                <a:gd name="T44" fmla="*/ 30 w 376"/>
                <a:gd name="T45" fmla="*/ 485 h 546"/>
                <a:gd name="T46" fmla="*/ 30 w 376"/>
                <a:gd name="T47" fmla="*/ 485 h 546"/>
                <a:gd name="T48" fmla="*/ 30 w 376"/>
                <a:gd name="T49" fmla="*/ 485 h 546"/>
                <a:gd name="T50" fmla="*/ 0 w 376"/>
                <a:gd name="T51" fmla="*/ 516 h 546"/>
                <a:gd name="T52" fmla="*/ 30 w 376"/>
                <a:gd name="T53" fmla="*/ 546 h 546"/>
                <a:gd name="T54" fmla="*/ 345 w 376"/>
                <a:gd name="T55" fmla="*/ 546 h 546"/>
                <a:gd name="T56" fmla="*/ 376 w 376"/>
                <a:gd name="T57" fmla="*/ 516 h 546"/>
                <a:gd name="T58" fmla="*/ 176 w 376"/>
                <a:gd name="T59" fmla="*/ 394 h 546"/>
                <a:gd name="T60" fmla="*/ 158 w 376"/>
                <a:gd name="T61" fmla="*/ 399 h 546"/>
                <a:gd name="T62" fmla="*/ 35 w 376"/>
                <a:gd name="T63" fmla="*/ 332 h 546"/>
                <a:gd name="T64" fmla="*/ 30 w 376"/>
                <a:gd name="T65" fmla="*/ 314 h 546"/>
                <a:gd name="T66" fmla="*/ 48 w 376"/>
                <a:gd name="T67" fmla="*/ 308 h 546"/>
                <a:gd name="T68" fmla="*/ 48 w 376"/>
                <a:gd name="T69" fmla="*/ 308 h 546"/>
                <a:gd name="T70" fmla="*/ 48 w 376"/>
                <a:gd name="T71" fmla="*/ 308 h 546"/>
                <a:gd name="T72" fmla="*/ 171 w 376"/>
                <a:gd name="T73" fmla="*/ 376 h 546"/>
                <a:gd name="T74" fmla="*/ 176 w 376"/>
                <a:gd name="T75" fmla="*/ 394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6" h="546">
                  <a:moveTo>
                    <a:pt x="376" y="516"/>
                  </a:moveTo>
                  <a:cubicBezTo>
                    <a:pt x="376" y="499"/>
                    <a:pt x="362" y="485"/>
                    <a:pt x="345" y="485"/>
                  </a:cubicBezTo>
                  <a:cubicBezTo>
                    <a:pt x="251" y="485"/>
                    <a:pt x="251" y="485"/>
                    <a:pt x="251" y="485"/>
                  </a:cubicBezTo>
                  <a:cubicBezTo>
                    <a:pt x="299" y="485"/>
                    <a:pt x="338" y="393"/>
                    <a:pt x="338" y="351"/>
                  </a:cubicBezTo>
                  <a:cubicBezTo>
                    <a:pt x="338" y="284"/>
                    <a:pt x="294" y="226"/>
                    <a:pt x="231" y="203"/>
                  </a:cubicBezTo>
                  <a:cubicBezTo>
                    <a:pt x="318" y="49"/>
                    <a:pt x="318" y="49"/>
                    <a:pt x="318" y="49"/>
                  </a:cubicBezTo>
                  <a:cubicBezTo>
                    <a:pt x="318" y="18"/>
                    <a:pt x="318" y="18"/>
                    <a:pt x="318" y="18"/>
                  </a:cubicBezTo>
                  <a:cubicBezTo>
                    <a:pt x="285" y="0"/>
                    <a:pt x="285" y="0"/>
                    <a:pt x="285" y="0"/>
                  </a:cubicBezTo>
                  <a:cubicBezTo>
                    <a:pt x="259" y="18"/>
                    <a:pt x="259" y="18"/>
                    <a:pt x="259" y="18"/>
                  </a:cubicBezTo>
                  <a:cubicBezTo>
                    <a:pt x="127" y="259"/>
                    <a:pt x="127" y="259"/>
                    <a:pt x="127" y="259"/>
                  </a:cubicBezTo>
                  <a:cubicBezTo>
                    <a:pt x="127" y="259"/>
                    <a:pt x="138" y="267"/>
                    <a:pt x="136" y="277"/>
                  </a:cubicBezTo>
                  <a:cubicBezTo>
                    <a:pt x="134" y="287"/>
                    <a:pt x="126" y="300"/>
                    <a:pt x="126" y="300"/>
                  </a:cubicBezTo>
                  <a:cubicBezTo>
                    <a:pt x="145" y="310"/>
                    <a:pt x="145" y="310"/>
                    <a:pt x="145" y="310"/>
                  </a:cubicBezTo>
                  <a:cubicBezTo>
                    <a:pt x="145" y="310"/>
                    <a:pt x="155" y="293"/>
                    <a:pt x="162" y="291"/>
                  </a:cubicBezTo>
                  <a:cubicBezTo>
                    <a:pt x="169" y="290"/>
                    <a:pt x="183" y="289"/>
                    <a:pt x="183" y="289"/>
                  </a:cubicBezTo>
                  <a:cubicBezTo>
                    <a:pt x="214" y="235"/>
                    <a:pt x="214" y="235"/>
                    <a:pt x="214" y="235"/>
                  </a:cubicBezTo>
                  <a:cubicBezTo>
                    <a:pt x="263" y="251"/>
                    <a:pt x="298" y="295"/>
                    <a:pt x="298" y="345"/>
                  </a:cubicBezTo>
                  <a:cubicBezTo>
                    <a:pt x="298" y="386"/>
                    <a:pt x="275" y="422"/>
                    <a:pt x="242" y="443"/>
                  </a:cubicBezTo>
                  <a:cubicBezTo>
                    <a:pt x="125" y="443"/>
                    <a:pt x="125" y="443"/>
                    <a:pt x="125" y="443"/>
                  </a:cubicBezTo>
                  <a:cubicBezTo>
                    <a:pt x="114" y="443"/>
                    <a:pt x="104" y="452"/>
                    <a:pt x="104" y="464"/>
                  </a:cubicBezTo>
                  <a:cubicBezTo>
                    <a:pt x="104" y="476"/>
                    <a:pt x="113" y="485"/>
                    <a:pt x="125" y="485"/>
                  </a:cubicBezTo>
                  <a:cubicBezTo>
                    <a:pt x="125" y="485"/>
                    <a:pt x="125" y="485"/>
                    <a:pt x="125" y="485"/>
                  </a:cubicBezTo>
                  <a:cubicBezTo>
                    <a:pt x="30" y="485"/>
                    <a:pt x="30" y="485"/>
                    <a:pt x="30" y="485"/>
                  </a:cubicBezTo>
                  <a:cubicBezTo>
                    <a:pt x="30" y="485"/>
                    <a:pt x="30" y="485"/>
                    <a:pt x="30" y="485"/>
                  </a:cubicBezTo>
                  <a:cubicBezTo>
                    <a:pt x="30" y="485"/>
                    <a:pt x="30" y="485"/>
                    <a:pt x="30" y="485"/>
                  </a:cubicBezTo>
                  <a:cubicBezTo>
                    <a:pt x="13" y="485"/>
                    <a:pt x="0" y="499"/>
                    <a:pt x="0" y="516"/>
                  </a:cubicBezTo>
                  <a:cubicBezTo>
                    <a:pt x="0" y="532"/>
                    <a:pt x="13" y="546"/>
                    <a:pt x="30" y="546"/>
                  </a:cubicBezTo>
                  <a:cubicBezTo>
                    <a:pt x="345" y="546"/>
                    <a:pt x="345" y="546"/>
                    <a:pt x="345" y="546"/>
                  </a:cubicBezTo>
                  <a:cubicBezTo>
                    <a:pt x="362" y="546"/>
                    <a:pt x="376" y="532"/>
                    <a:pt x="376" y="516"/>
                  </a:cubicBezTo>
                  <a:close/>
                  <a:moveTo>
                    <a:pt x="176" y="394"/>
                  </a:moveTo>
                  <a:cubicBezTo>
                    <a:pt x="173" y="400"/>
                    <a:pt x="165" y="403"/>
                    <a:pt x="158" y="399"/>
                  </a:cubicBezTo>
                  <a:cubicBezTo>
                    <a:pt x="35" y="332"/>
                    <a:pt x="35" y="332"/>
                    <a:pt x="35" y="332"/>
                  </a:cubicBezTo>
                  <a:cubicBezTo>
                    <a:pt x="29" y="328"/>
                    <a:pt x="27" y="320"/>
                    <a:pt x="30" y="314"/>
                  </a:cubicBezTo>
                  <a:cubicBezTo>
                    <a:pt x="34" y="307"/>
                    <a:pt x="42" y="305"/>
                    <a:pt x="48" y="308"/>
                  </a:cubicBezTo>
                  <a:cubicBezTo>
                    <a:pt x="48" y="308"/>
                    <a:pt x="48" y="308"/>
                    <a:pt x="48" y="308"/>
                  </a:cubicBezTo>
                  <a:cubicBezTo>
                    <a:pt x="48" y="308"/>
                    <a:pt x="48" y="308"/>
                    <a:pt x="48" y="308"/>
                  </a:cubicBezTo>
                  <a:cubicBezTo>
                    <a:pt x="171" y="376"/>
                    <a:pt x="171" y="376"/>
                    <a:pt x="171" y="376"/>
                  </a:cubicBezTo>
                  <a:cubicBezTo>
                    <a:pt x="178" y="379"/>
                    <a:pt x="180" y="387"/>
                    <a:pt x="176" y="394"/>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5" name="组合 44"/>
          <p:cNvGrpSpPr>
            <a:grpSpLocks noChangeAspect="1"/>
          </p:cNvGrpSpPr>
          <p:nvPr/>
        </p:nvGrpSpPr>
        <p:grpSpPr>
          <a:xfrm>
            <a:off x="7352207" y="4527812"/>
            <a:ext cx="396000" cy="396000"/>
            <a:chOff x="2254585" y="392649"/>
            <a:chExt cx="1186377" cy="1186377"/>
          </a:xfrm>
          <a:solidFill>
            <a:schemeClr val="bg1"/>
          </a:solidFill>
        </p:grpSpPr>
        <p:sp>
          <p:nvSpPr>
            <p:cNvPr id="46" name="Freeform 237"/>
            <p:cNvSpPr/>
            <p:nvPr/>
          </p:nvSpPr>
          <p:spPr bwMode="auto">
            <a:xfrm>
              <a:off x="2254585" y="392649"/>
              <a:ext cx="1186377" cy="1186377"/>
            </a:xfrm>
            <a:custGeom>
              <a:avLst/>
              <a:gdLst>
                <a:gd name="T0" fmla="*/ 555 w 713"/>
                <a:gd name="T1" fmla="*/ 60 h 713"/>
                <a:gd name="T2" fmla="*/ 357 w 713"/>
                <a:gd name="T3" fmla="*/ 0 h 713"/>
                <a:gd name="T4" fmla="*/ 46 w 713"/>
                <a:gd name="T5" fmla="*/ 181 h 713"/>
                <a:gd name="T6" fmla="*/ 0 w 713"/>
                <a:gd name="T7" fmla="*/ 356 h 713"/>
                <a:gd name="T8" fmla="*/ 44 w 713"/>
                <a:gd name="T9" fmla="*/ 528 h 713"/>
                <a:gd name="T10" fmla="*/ 357 w 713"/>
                <a:gd name="T11" fmla="*/ 713 h 713"/>
                <a:gd name="T12" fmla="*/ 631 w 713"/>
                <a:gd name="T13" fmla="*/ 584 h 713"/>
                <a:gd name="T14" fmla="*/ 713 w 713"/>
                <a:gd name="T15" fmla="*/ 356 h 713"/>
                <a:gd name="T16" fmla="*/ 555 w 713"/>
                <a:gd name="T17" fmla="*/ 60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3" h="713">
                  <a:moveTo>
                    <a:pt x="555" y="60"/>
                  </a:moveTo>
                  <a:cubicBezTo>
                    <a:pt x="498" y="22"/>
                    <a:pt x="430" y="0"/>
                    <a:pt x="357" y="0"/>
                  </a:cubicBezTo>
                  <a:cubicBezTo>
                    <a:pt x="223" y="0"/>
                    <a:pt x="107" y="73"/>
                    <a:pt x="46" y="181"/>
                  </a:cubicBezTo>
                  <a:cubicBezTo>
                    <a:pt x="17" y="233"/>
                    <a:pt x="0" y="293"/>
                    <a:pt x="0" y="356"/>
                  </a:cubicBezTo>
                  <a:cubicBezTo>
                    <a:pt x="0" y="419"/>
                    <a:pt x="16" y="477"/>
                    <a:pt x="44" y="528"/>
                  </a:cubicBezTo>
                  <a:cubicBezTo>
                    <a:pt x="105" y="638"/>
                    <a:pt x="222" y="713"/>
                    <a:pt x="357" y="713"/>
                  </a:cubicBezTo>
                  <a:cubicBezTo>
                    <a:pt x="467" y="713"/>
                    <a:pt x="566" y="663"/>
                    <a:pt x="631" y="584"/>
                  </a:cubicBezTo>
                  <a:cubicBezTo>
                    <a:pt x="682" y="522"/>
                    <a:pt x="713" y="443"/>
                    <a:pt x="713" y="356"/>
                  </a:cubicBezTo>
                  <a:cubicBezTo>
                    <a:pt x="713" y="233"/>
                    <a:pt x="650" y="124"/>
                    <a:pt x="555" y="60"/>
                  </a:cubicBezTo>
                  <a:close/>
                </a:path>
              </a:pathLst>
            </a:custGeom>
            <a:solidFill>
              <a:srgbClr val="FF7F7F"/>
            </a:solidFill>
            <a:ln w="9525">
              <a:noFill/>
              <a:round/>
            </a:ln>
          </p:spPr>
          <p:txBody>
            <a:bodyPr vert="horz" wrap="square" lIns="91440" tIns="45720" rIns="91440" bIns="45720" numCol="1" anchor="t" anchorCtr="0" compatLnSpc="1"/>
            <a:lstStyle/>
            <a:p>
              <a:endParaRPr lang="zh-CN" altLang="en-US"/>
            </a:p>
          </p:txBody>
        </p:sp>
        <p:sp>
          <p:nvSpPr>
            <p:cNvPr id="47" name="Rectangle 322"/>
            <p:cNvSpPr>
              <a:spLocks noChangeArrowheads="1"/>
            </p:cNvSpPr>
            <p:nvPr/>
          </p:nvSpPr>
          <p:spPr bwMode="auto">
            <a:xfrm>
              <a:off x="2680550" y="559041"/>
              <a:ext cx="327793" cy="9983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8" name="Freeform 323"/>
            <p:cNvSpPr>
              <a:spLocks noEditPoints="1"/>
            </p:cNvSpPr>
            <p:nvPr/>
          </p:nvSpPr>
          <p:spPr bwMode="auto">
            <a:xfrm>
              <a:off x="2565739" y="688827"/>
              <a:ext cx="557414" cy="675553"/>
            </a:xfrm>
            <a:custGeom>
              <a:avLst/>
              <a:gdLst>
                <a:gd name="T0" fmla="*/ 307 w 335"/>
                <a:gd name="T1" fmla="*/ 92 h 406"/>
                <a:gd name="T2" fmla="*/ 233 w 335"/>
                <a:gd name="T3" fmla="*/ 52 h 406"/>
                <a:gd name="T4" fmla="*/ 233 w 335"/>
                <a:gd name="T5" fmla="*/ 0 h 406"/>
                <a:gd name="T6" fmla="*/ 102 w 335"/>
                <a:gd name="T7" fmla="*/ 0 h 406"/>
                <a:gd name="T8" fmla="*/ 102 w 335"/>
                <a:gd name="T9" fmla="*/ 52 h 406"/>
                <a:gd name="T10" fmla="*/ 28 w 335"/>
                <a:gd name="T11" fmla="*/ 92 h 406"/>
                <a:gd name="T12" fmla="*/ 0 w 335"/>
                <a:gd name="T13" fmla="*/ 183 h 406"/>
                <a:gd name="T14" fmla="*/ 0 w 335"/>
                <a:gd name="T15" fmla="*/ 406 h 406"/>
                <a:gd name="T16" fmla="*/ 335 w 335"/>
                <a:gd name="T17" fmla="*/ 406 h 406"/>
                <a:gd name="T18" fmla="*/ 335 w 335"/>
                <a:gd name="T19" fmla="*/ 183 h 406"/>
                <a:gd name="T20" fmla="*/ 307 w 335"/>
                <a:gd name="T21" fmla="*/ 92 h 406"/>
                <a:gd name="T22" fmla="*/ 51 w 335"/>
                <a:gd name="T23" fmla="*/ 371 h 406"/>
                <a:gd name="T24" fmla="*/ 30 w 335"/>
                <a:gd name="T25" fmla="*/ 357 h 406"/>
                <a:gd name="T26" fmla="*/ 51 w 335"/>
                <a:gd name="T27" fmla="*/ 343 h 406"/>
                <a:gd name="T28" fmla="*/ 71 w 335"/>
                <a:gd name="T29" fmla="*/ 357 h 406"/>
                <a:gd name="T30" fmla="*/ 51 w 335"/>
                <a:gd name="T31" fmla="*/ 371 h 406"/>
                <a:gd name="T32" fmla="*/ 74 w 335"/>
                <a:gd name="T33" fmla="*/ 122 h 406"/>
                <a:gd name="T34" fmla="*/ 140 w 335"/>
                <a:gd name="T35" fmla="*/ 122 h 406"/>
                <a:gd name="T36" fmla="*/ 140 w 335"/>
                <a:gd name="T37" fmla="*/ 55 h 406"/>
                <a:gd name="T38" fmla="*/ 194 w 335"/>
                <a:gd name="T39" fmla="*/ 55 h 406"/>
                <a:gd name="T40" fmla="*/ 194 w 335"/>
                <a:gd name="T41" fmla="*/ 122 h 406"/>
                <a:gd name="T42" fmla="*/ 260 w 335"/>
                <a:gd name="T43" fmla="*/ 122 h 406"/>
                <a:gd name="T44" fmla="*/ 260 w 335"/>
                <a:gd name="T45" fmla="*/ 175 h 406"/>
                <a:gd name="T46" fmla="*/ 194 w 335"/>
                <a:gd name="T47" fmla="*/ 175 h 406"/>
                <a:gd name="T48" fmla="*/ 194 w 335"/>
                <a:gd name="T49" fmla="*/ 242 h 406"/>
                <a:gd name="T50" fmla="*/ 140 w 335"/>
                <a:gd name="T51" fmla="*/ 242 h 406"/>
                <a:gd name="T52" fmla="*/ 140 w 335"/>
                <a:gd name="T53" fmla="*/ 175 h 406"/>
                <a:gd name="T54" fmla="*/ 74 w 335"/>
                <a:gd name="T55" fmla="*/ 175 h 406"/>
                <a:gd name="T56" fmla="*/ 74 w 335"/>
                <a:gd name="T57" fmla="*/ 122 h 406"/>
                <a:gd name="T58" fmla="*/ 286 w 335"/>
                <a:gd name="T59" fmla="*/ 356 h 406"/>
                <a:gd name="T60" fmla="*/ 239 w 335"/>
                <a:gd name="T61" fmla="*/ 350 h 406"/>
                <a:gd name="T62" fmla="*/ 239 w 335"/>
                <a:gd name="T63" fmla="*/ 337 h 406"/>
                <a:gd name="T64" fmla="*/ 235 w 335"/>
                <a:gd name="T65" fmla="*/ 337 h 406"/>
                <a:gd name="T66" fmla="*/ 221 w 335"/>
                <a:gd name="T67" fmla="*/ 336 h 406"/>
                <a:gd name="T68" fmla="*/ 221 w 335"/>
                <a:gd name="T69" fmla="*/ 336 h 406"/>
                <a:gd name="T70" fmla="*/ 168 w 335"/>
                <a:gd name="T71" fmla="*/ 357 h 406"/>
                <a:gd name="T72" fmla="*/ 115 w 335"/>
                <a:gd name="T73" fmla="*/ 336 h 406"/>
                <a:gd name="T74" fmla="*/ 152 w 335"/>
                <a:gd name="T75" fmla="*/ 317 h 406"/>
                <a:gd name="T76" fmla="*/ 139 w 335"/>
                <a:gd name="T77" fmla="*/ 311 h 406"/>
                <a:gd name="T78" fmla="*/ 127 w 335"/>
                <a:gd name="T79" fmla="*/ 313 h 406"/>
                <a:gd name="T80" fmla="*/ 105 w 335"/>
                <a:gd name="T81" fmla="*/ 304 h 406"/>
                <a:gd name="T82" fmla="*/ 105 w 335"/>
                <a:gd name="T83" fmla="*/ 273 h 406"/>
                <a:gd name="T84" fmla="*/ 127 w 335"/>
                <a:gd name="T85" fmla="*/ 263 h 406"/>
                <a:gd name="T86" fmla="*/ 155 w 335"/>
                <a:gd name="T87" fmla="*/ 286 h 406"/>
                <a:gd name="T88" fmla="*/ 159 w 335"/>
                <a:gd name="T89" fmla="*/ 286 h 406"/>
                <a:gd name="T90" fmla="*/ 184 w 335"/>
                <a:gd name="T91" fmla="*/ 301 h 406"/>
                <a:gd name="T92" fmla="*/ 169 w 335"/>
                <a:gd name="T93" fmla="*/ 316 h 406"/>
                <a:gd name="T94" fmla="*/ 201 w 335"/>
                <a:gd name="T95" fmla="*/ 320 h 406"/>
                <a:gd name="T96" fmla="*/ 201 w 335"/>
                <a:gd name="T97" fmla="*/ 320 h 406"/>
                <a:gd name="T98" fmla="*/ 235 w 335"/>
                <a:gd name="T99" fmla="*/ 303 h 406"/>
                <a:gd name="T100" fmla="*/ 245 w 335"/>
                <a:gd name="T101" fmla="*/ 304 h 406"/>
                <a:gd name="T102" fmla="*/ 261 w 335"/>
                <a:gd name="T103" fmla="*/ 309 h 406"/>
                <a:gd name="T104" fmla="*/ 264 w 335"/>
                <a:gd name="T105" fmla="*/ 311 h 406"/>
                <a:gd name="T106" fmla="*/ 269 w 335"/>
                <a:gd name="T107" fmla="*/ 309 h 406"/>
                <a:gd name="T108" fmla="*/ 316 w 335"/>
                <a:gd name="T109" fmla="*/ 316 h 406"/>
                <a:gd name="T110" fmla="*/ 286 w 335"/>
                <a:gd name="T111" fmla="*/ 356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5" h="406">
                  <a:moveTo>
                    <a:pt x="307" y="92"/>
                  </a:moveTo>
                  <a:cubicBezTo>
                    <a:pt x="288" y="68"/>
                    <a:pt x="263" y="55"/>
                    <a:pt x="233" y="52"/>
                  </a:cubicBezTo>
                  <a:cubicBezTo>
                    <a:pt x="233" y="0"/>
                    <a:pt x="233" y="0"/>
                    <a:pt x="233" y="0"/>
                  </a:cubicBezTo>
                  <a:cubicBezTo>
                    <a:pt x="102" y="0"/>
                    <a:pt x="102" y="0"/>
                    <a:pt x="102" y="0"/>
                  </a:cubicBezTo>
                  <a:cubicBezTo>
                    <a:pt x="102" y="52"/>
                    <a:pt x="102" y="52"/>
                    <a:pt x="102" y="52"/>
                  </a:cubicBezTo>
                  <a:cubicBezTo>
                    <a:pt x="71" y="55"/>
                    <a:pt x="47" y="68"/>
                    <a:pt x="28" y="92"/>
                  </a:cubicBezTo>
                  <a:cubicBezTo>
                    <a:pt x="9" y="116"/>
                    <a:pt x="0" y="146"/>
                    <a:pt x="0" y="183"/>
                  </a:cubicBezTo>
                  <a:cubicBezTo>
                    <a:pt x="0" y="406"/>
                    <a:pt x="0" y="406"/>
                    <a:pt x="0" y="406"/>
                  </a:cubicBezTo>
                  <a:cubicBezTo>
                    <a:pt x="335" y="406"/>
                    <a:pt x="335" y="406"/>
                    <a:pt x="335" y="406"/>
                  </a:cubicBezTo>
                  <a:cubicBezTo>
                    <a:pt x="335" y="183"/>
                    <a:pt x="335" y="183"/>
                    <a:pt x="335" y="183"/>
                  </a:cubicBezTo>
                  <a:cubicBezTo>
                    <a:pt x="335" y="146"/>
                    <a:pt x="326" y="116"/>
                    <a:pt x="307" y="92"/>
                  </a:cubicBezTo>
                  <a:close/>
                  <a:moveTo>
                    <a:pt x="51" y="371"/>
                  </a:moveTo>
                  <a:cubicBezTo>
                    <a:pt x="39" y="371"/>
                    <a:pt x="30" y="364"/>
                    <a:pt x="30" y="357"/>
                  </a:cubicBezTo>
                  <a:cubicBezTo>
                    <a:pt x="30" y="350"/>
                    <a:pt x="39" y="343"/>
                    <a:pt x="51" y="343"/>
                  </a:cubicBezTo>
                  <a:cubicBezTo>
                    <a:pt x="62" y="343"/>
                    <a:pt x="71" y="350"/>
                    <a:pt x="71" y="357"/>
                  </a:cubicBezTo>
                  <a:cubicBezTo>
                    <a:pt x="71" y="364"/>
                    <a:pt x="62" y="371"/>
                    <a:pt x="51" y="371"/>
                  </a:cubicBezTo>
                  <a:close/>
                  <a:moveTo>
                    <a:pt x="74" y="122"/>
                  </a:moveTo>
                  <a:cubicBezTo>
                    <a:pt x="140" y="122"/>
                    <a:pt x="140" y="122"/>
                    <a:pt x="140" y="122"/>
                  </a:cubicBezTo>
                  <a:cubicBezTo>
                    <a:pt x="140" y="55"/>
                    <a:pt x="140" y="55"/>
                    <a:pt x="140" y="55"/>
                  </a:cubicBezTo>
                  <a:cubicBezTo>
                    <a:pt x="194" y="55"/>
                    <a:pt x="194" y="55"/>
                    <a:pt x="194" y="55"/>
                  </a:cubicBezTo>
                  <a:cubicBezTo>
                    <a:pt x="194" y="122"/>
                    <a:pt x="194" y="122"/>
                    <a:pt x="194" y="122"/>
                  </a:cubicBezTo>
                  <a:cubicBezTo>
                    <a:pt x="260" y="122"/>
                    <a:pt x="260" y="122"/>
                    <a:pt x="260" y="122"/>
                  </a:cubicBezTo>
                  <a:cubicBezTo>
                    <a:pt x="260" y="175"/>
                    <a:pt x="260" y="175"/>
                    <a:pt x="260" y="175"/>
                  </a:cubicBezTo>
                  <a:cubicBezTo>
                    <a:pt x="194" y="175"/>
                    <a:pt x="194" y="175"/>
                    <a:pt x="194" y="175"/>
                  </a:cubicBezTo>
                  <a:cubicBezTo>
                    <a:pt x="194" y="242"/>
                    <a:pt x="194" y="242"/>
                    <a:pt x="194" y="242"/>
                  </a:cubicBezTo>
                  <a:cubicBezTo>
                    <a:pt x="140" y="242"/>
                    <a:pt x="140" y="242"/>
                    <a:pt x="140" y="242"/>
                  </a:cubicBezTo>
                  <a:cubicBezTo>
                    <a:pt x="140" y="175"/>
                    <a:pt x="140" y="175"/>
                    <a:pt x="140" y="175"/>
                  </a:cubicBezTo>
                  <a:cubicBezTo>
                    <a:pt x="74" y="175"/>
                    <a:pt x="74" y="175"/>
                    <a:pt x="74" y="175"/>
                  </a:cubicBezTo>
                  <a:lnTo>
                    <a:pt x="74" y="122"/>
                  </a:lnTo>
                  <a:close/>
                  <a:moveTo>
                    <a:pt x="286" y="356"/>
                  </a:moveTo>
                  <a:cubicBezTo>
                    <a:pt x="265" y="366"/>
                    <a:pt x="244" y="363"/>
                    <a:pt x="239" y="350"/>
                  </a:cubicBezTo>
                  <a:cubicBezTo>
                    <a:pt x="237" y="346"/>
                    <a:pt x="237" y="341"/>
                    <a:pt x="239" y="337"/>
                  </a:cubicBezTo>
                  <a:cubicBezTo>
                    <a:pt x="238" y="337"/>
                    <a:pt x="236" y="337"/>
                    <a:pt x="235" y="337"/>
                  </a:cubicBezTo>
                  <a:cubicBezTo>
                    <a:pt x="230" y="337"/>
                    <a:pt x="225" y="337"/>
                    <a:pt x="221" y="336"/>
                  </a:cubicBezTo>
                  <a:cubicBezTo>
                    <a:pt x="221" y="336"/>
                    <a:pt x="221" y="336"/>
                    <a:pt x="221" y="336"/>
                  </a:cubicBezTo>
                  <a:cubicBezTo>
                    <a:pt x="221" y="348"/>
                    <a:pt x="197" y="357"/>
                    <a:pt x="168" y="357"/>
                  </a:cubicBezTo>
                  <a:cubicBezTo>
                    <a:pt x="139" y="357"/>
                    <a:pt x="115" y="348"/>
                    <a:pt x="115" y="336"/>
                  </a:cubicBezTo>
                  <a:cubicBezTo>
                    <a:pt x="115" y="327"/>
                    <a:pt x="131" y="319"/>
                    <a:pt x="152" y="317"/>
                  </a:cubicBezTo>
                  <a:cubicBezTo>
                    <a:pt x="147" y="316"/>
                    <a:pt x="142" y="314"/>
                    <a:pt x="139" y="311"/>
                  </a:cubicBezTo>
                  <a:cubicBezTo>
                    <a:pt x="135" y="312"/>
                    <a:pt x="131" y="313"/>
                    <a:pt x="127" y="313"/>
                  </a:cubicBezTo>
                  <a:cubicBezTo>
                    <a:pt x="118" y="313"/>
                    <a:pt x="111" y="309"/>
                    <a:pt x="105" y="304"/>
                  </a:cubicBezTo>
                  <a:cubicBezTo>
                    <a:pt x="100" y="296"/>
                    <a:pt x="100" y="281"/>
                    <a:pt x="105" y="273"/>
                  </a:cubicBezTo>
                  <a:cubicBezTo>
                    <a:pt x="111" y="267"/>
                    <a:pt x="118" y="263"/>
                    <a:pt x="127" y="263"/>
                  </a:cubicBezTo>
                  <a:cubicBezTo>
                    <a:pt x="142" y="263"/>
                    <a:pt x="154" y="273"/>
                    <a:pt x="155" y="286"/>
                  </a:cubicBezTo>
                  <a:cubicBezTo>
                    <a:pt x="156" y="286"/>
                    <a:pt x="157" y="286"/>
                    <a:pt x="159" y="286"/>
                  </a:cubicBezTo>
                  <a:cubicBezTo>
                    <a:pt x="173" y="286"/>
                    <a:pt x="184" y="293"/>
                    <a:pt x="184" y="301"/>
                  </a:cubicBezTo>
                  <a:cubicBezTo>
                    <a:pt x="184" y="308"/>
                    <a:pt x="178" y="313"/>
                    <a:pt x="169" y="316"/>
                  </a:cubicBezTo>
                  <a:cubicBezTo>
                    <a:pt x="181" y="316"/>
                    <a:pt x="192" y="317"/>
                    <a:pt x="201" y="320"/>
                  </a:cubicBezTo>
                  <a:cubicBezTo>
                    <a:pt x="201" y="320"/>
                    <a:pt x="201" y="320"/>
                    <a:pt x="201" y="320"/>
                  </a:cubicBezTo>
                  <a:cubicBezTo>
                    <a:pt x="201" y="310"/>
                    <a:pt x="216" y="303"/>
                    <a:pt x="235" y="303"/>
                  </a:cubicBezTo>
                  <a:cubicBezTo>
                    <a:pt x="239" y="303"/>
                    <a:pt x="242" y="303"/>
                    <a:pt x="245" y="304"/>
                  </a:cubicBezTo>
                  <a:cubicBezTo>
                    <a:pt x="251" y="305"/>
                    <a:pt x="257" y="306"/>
                    <a:pt x="261" y="309"/>
                  </a:cubicBezTo>
                  <a:cubicBezTo>
                    <a:pt x="262" y="310"/>
                    <a:pt x="263" y="310"/>
                    <a:pt x="264" y="311"/>
                  </a:cubicBezTo>
                  <a:cubicBezTo>
                    <a:pt x="265" y="310"/>
                    <a:pt x="267" y="309"/>
                    <a:pt x="269" y="309"/>
                  </a:cubicBezTo>
                  <a:cubicBezTo>
                    <a:pt x="290" y="299"/>
                    <a:pt x="311" y="303"/>
                    <a:pt x="316" y="316"/>
                  </a:cubicBezTo>
                  <a:cubicBezTo>
                    <a:pt x="321" y="329"/>
                    <a:pt x="308" y="347"/>
                    <a:pt x="286" y="3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9" name="组合 48"/>
          <p:cNvGrpSpPr>
            <a:grpSpLocks noChangeAspect="1"/>
          </p:cNvGrpSpPr>
          <p:nvPr/>
        </p:nvGrpSpPr>
        <p:grpSpPr>
          <a:xfrm>
            <a:off x="7911953" y="4527812"/>
            <a:ext cx="396000" cy="396000"/>
            <a:chOff x="1937429" y="3075806"/>
            <a:chExt cx="1186377" cy="1187209"/>
          </a:xfrm>
          <a:solidFill>
            <a:schemeClr val="bg1"/>
          </a:solidFill>
        </p:grpSpPr>
        <p:sp>
          <p:nvSpPr>
            <p:cNvPr id="50" name="Freeform 228"/>
            <p:cNvSpPr/>
            <p:nvPr/>
          </p:nvSpPr>
          <p:spPr bwMode="auto">
            <a:xfrm>
              <a:off x="1937429" y="3075806"/>
              <a:ext cx="1186377" cy="1187209"/>
            </a:xfrm>
            <a:custGeom>
              <a:avLst/>
              <a:gdLst>
                <a:gd name="T0" fmla="*/ 554 w 713"/>
                <a:gd name="T1" fmla="*/ 60 h 713"/>
                <a:gd name="T2" fmla="*/ 356 w 713"/>
                <a:gd name="T3" fmla="*/ 0 h 713"/>
                <a:gd name="T4" fmla="*/ 46 w 713"/>
                <a:gd name="T5" fmla="*/ 181 h 713"/>
                <a:gd name="T6" fmla="*/ 0 w 713"/>
                <a:gd name="T7" fmla="*/ 356 h 713"/>
                <a:gd name="T8" fmla="*/ 44 w 713"/>
                <a:gd name="T9" fmla="*/ 528 h 713"/>
                <a:gd name="T10" fmla="*/ 356 w 713"/>
                <a:gd name="T11" fmla="*/ 713 h 713"/>
                <a:gd name="T12" fmla="*/ 631 w 713"/>
                <a:gd name="T13" fmla="*/ 584 h 713"/>
                <a:gd name="T14" fmla="*/ 713 w 713"/>
                <a:gd name="T15" fmla="*/ 356 h 713"/>
                <a:gd name="T16" fmla="*/ 554 w 713"/>
                <a:gd name="T17" fmla="*/ 60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3" h="713">
                  <a:moveTo>
                    <a:pt x="554" y="60"/>
                  </a:moveTo>
                  <a:cubicBezTo>
                    <a:pt x="498" y="22"/>
                    <a:pt x="430" y="0"/>
                    <a:pt x="356" y="0"/>
                  </a:cubicBezTo>
                  <a:cubicBezTo>
                    <a:pt x="223" y="0"/>
                    <a:pt x="107" y="73"/>
                    <a:pt x="46" y="181"/>
                  </a:cubicBezTo>
                  <a:cubicBezTo>
                    <a:pt x="16" y="233"/>
                    <a:pt x="0" y="293"/>
                    <a:pt x="0" y="356"/>
                  </a:cubicBezTo>
                  <a:cubicBezTo>
                    <a:pt x="0" y="419"/>
                    <a:pt x="16" y="477"/>
                    <a:pt x="44" y="528"/>
                  </a:cubicBezTo>
                  <a:cubicBezTo>
                    <a:pt x="104" y="638"/>
                    <a:pt x="222" y="713"/>
                    <a:pt x="356" y="713"/>
                  </a:cubicBezTo>
                  <a:cubicBezTo>
                    <a:pt x="467" y="713"/>
                    <a:pt x="565" y="663"/>
                    <a:pt x="631" y="584"/>
                  </a:cubicBezTo>
                  <a:cubicBezTo>
                    <a:pt x="682" y="522"/>
                    <a:pt x="713" y="443"/>
                    <a:pt x="713" y="356"/>
                  </a:cubicBezTo>
                  <a:cubicBezTo>
                    <a:pt x="713" y="233"/>
                    <a:pt x="650" y="124"/>
                    <a:pt x="554" y="60"/>
                  </a:cubicBezTo>
                  <a:close/>
                </a:path>
              </a:pathLst>
            </a:custGeom>
            <a:solidFill>
              <a:srgbClr val="FF7F7F"/>
            </a:solidFill>
            <a:ln w="9525">
              <a:noFill/>
              <a:round/>
            </a:ln>
          </p:spPr>
          <p:txBody>
            <a:bodyPr vert="horz" wrap="square" lIns="91440" tIns="45720" rIns="91440" bIns="45720" numCol="1" anchor="t" anchorCtr="0" compatLnSpc="1"/>
            <a:lstStyle/>
            <a:p>
              <a:endParaRPr lang="zh-CN" altLang="en-US"/>
            </a:p>
          </p:txBody>
        </p:sp>
        <p:sp>
          <p:nvSpPr>
            <p:cNvPr id="51" name="Freeform 295"/>
            <p:cNvSpPr>
              <a:spLocks noEditPoints="1"/>
            </p:cNvSpPr>
            <p:nvPr/>
          </p:nvSpPr>
          <p:spPr bwMode="auto">
            <a:xfrm>
              <a:off x="2180361" y="3566663"/>
              <a:ext cx="703839" cy="498345"/>
            </a:xfrm>
            <a:custGeom>
              <a:avLst/>
              <a:gdLst>
                <a:gd name="T0" fmla="*/ 194 w 423"/>
                <a:gd name="T1" fmla="*/ 65 h 299"/>
                <a:gd name="T2" fmla="*/ 237 w 423"/>
                <a:gd name="T3" fmla="*/ 38 h 299"/>
                <a:gd name="T4" fmla="*/ 224 w 423"/>
                <a:gd name="T5" fmla="*/ 79 h 299"/>
                <a:gd name="T6" fmla="*/ 276 w 423"/>
                <a:gd name="T7" fmla="*/ 66 h 299"/>
                <a:gd name="T8" fmla="*/ 225 w 423"/>
                <a:gd name="T9" fmla="*/ 99 h 299"/>
                <a:gd name="T10" fmla="*/ 294 w 423"/>
                <a:gd name="T11" fmla="*/ 97 h 299"/>
                <a:gd name="T12" fmla="*/ 226 w 423"/>
                <a:gd name="T13" fmla="*/ 119 h 299"/>
                <a:gd name="T14" fmla="*/ 299 w 423"/>
                <a:gd name="T15" fmla="*/ 120 h 299"/>
                <a:gd name="T16" fmla="*/ 226 w 423"/>
                <a:gd name="T17" fmla="*/ 138 h 299"/>
                <a:gd name="T18" fmla="*/ 302 w 423"/>
                <a:gd name="T19" fmla="*/ 145 h 299"/>
                <a:gd name="T20" fmla="*/ 242 w 423"/>
                <a:gd name="T21" fmla="*/ 164 h 299"/>
                <a:gd name="T22" fmla="*/ 303 w 423"/>
                <a:gd name="T23" fmla="*/ 170 h 299"/>
                <a:gd name="T24" fmla="*/ 260 w 423"/>
                <a:gd name="T25" fmla="*/ 195 h 299"/>
                <a:gd name="T26" fmla="*/ 304 w 423"/>
                <a:gd name="T27" fmla="*/ 210 h 299"/>
                <a:gd name="T28" fmla="*/ 303 w 423"/>
                <a:gd name="T29" fmla="*/ 219 h 299"/>
                <a:gd name="T30" fmla="*/ 285 w 423"/>
                <a:gd name="T31" fmla="*/ 241 h 299"/>
                <a:gd name="T32" fmla="*/ 301 w 423"/>
                <a:gd name="T33" fmla="*/ 247 h 299"/>
                <a:gd name="T34" fmla="*/ 226 w 423"/>
                <a:gd name="T35" fmla="*/ 168 h 299"/>
                <a:gd name="T36" fmla="*/ 151 w 423"/>
                <a:gd name="T37" fmla="*/ 257 h 299"/>
                <a:gd name="T38" fmla="*/ 134 w 423"/>
                <a:gd name="T39" fmla="*/ 243 h 299"/>
                <a:gd name="T40" fmla="*/ 149 w 423"/>
                <a:gd name="T41" fmla="*/ 242 h 299"/>
                <a:gd name="T42" fmla="*/ 129 w 423"/>
                <a:gd name="T43" fmla="*/ 218 h 299"/>
                <a:gd name="T44" fmla="*/ 160 w 423"/>
                <a:gd name="T45" fmla="*/ 218 h 299"/>
                <a:gd name="T46" fmla="*/ 128 w 423"/>
                <a:gd name="T47" fmla="*/ 197 h 299"/>
                <a:gd name="T48" fmla="*/ 175 w 423"/>
                <a:gd name="T49" fmla="*/ 192 h 299"/>
                <a:gd name="T50" fmla="*/ 128 w 423"/>
                <a:gd name="T51" fmla="*/ 170 h 299"/>
                <a:gd name="T52" fmla="*/ 187 w 423"/>
                <a:gd name="T53" fmla="*/ 165 h 299"/>
                <a:gd name="T54" fmla="*/ 127 w 423"/>
                <a:gd name="T55" fmla="*/ 146 h 299"/>
                <a:gd name="T56" fmla="*/ 205 w 423"/>
                <a:gd name="T57" fmla="*/ 138 h 299"/>
                <a:gd name="T58" fmla="*/ 129 w 423"/>
                <a:gd name="T59" fmla="*/ 122 h 299"/>
                <a:gd name="T60" fmla="*/ 205 w 423"/>
                <a:gd name="T61" fmla="*/ 118 h 299"/>
                <a:gd name="T62" fmla="*/ 135 w 423"/>
                <a:gd name="T63" fmla="*/ 95 h 299"/>
                <a:gd name="T64" fmla="*/ 205 w 423"/>
                <a:gd name="T65" fmla="*/ 99 h 299"/>
                <a:gd name="T66" fmla="*/ 154 w 423"/>
                <a:gd name="T67" fmla="*/ 60 h 299"/>
                <a:gd name="T68" fmla="*/ 204 w 423"/>
                <a:gd name="T69" fmla="*/ 79 h 299"/>
                <a:gd name="T70" fmla="*/ 198 w 423"/>
                <a:gd name="T71" fmla="*/ 39 h 299"/>
                <a:gd name="T72" fmla="*/ 110 w 423"/>
                <a:gd name="T73" fmla="*/ 62 h 299"/>
                <a:gd name="T74" fmla="*/ 139 w 423"/>
                <a:gd name="T75" fmla="*/ 283 h 299"/>
                <a:gd name="T76" fmla="*/ 315 w 423"/>
                <a:gd name="T77" fmla="*/ 251 h 299"/>
                <a:gd name="T78" fmla="*/ 276 w 423"/>
                <a:gd name="T79" fmla="*/ 26 h 299"/>
                <a:gd name="T80" fmla="*/ 86 w 423"/>
                <a:gd name="T81" fmla="*/ 19 h 299"/>
                <a:gd name="T82" fmla="*/ 0 w 423"/>
                <a:gd name="T83" fmla="*/ 295 h 299"/>
                <a:gd name="T84" fmla="*/ 87 w 423"/>
                <a:gd name="T85" fmla="*/ 140 h 299"/>
                <a:gd name="T86" fmla="*/ 107 w 423"/>
                <a:gd name="T87" fmla="*/ 294 h 299"/>
                <a:gd name="T88" fmla="*/ 328 w 423"/>
                <a:gd name="T89" fmla="*/ 137 h 299"/>
                <a:gd name="T90" fmla="*/ 354 w 423"/>
                <a:gd name="T91" fmla="*/ 295 h 299"/>
                <a:gd name="T92" fmla="*/ 403 w 423"/>
                <a:gd name="T93" fmla="*/ 103 h 299"/>
                <a:gd name="T94" fmla="*/ 214 w 423"/>
                <a:gd name="T95" fmla="*/ 0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23" h="299">
                  <a:moveTo>
                    <a:pt x="198" y="39"/>
                  </a:moveTo>
                  <a:cubicBezTo>
                    <a:pt x="173" y="46"/>
                    <a:pt x="164" y="62"/>
                    <a:pt x="194" y="65"/>
                  </a:cubicBezTo>
                  <a:cubicBezTo>
                    <a:pt x="212" y="59"/>
                    <a:pt x="216" y="57"/>
                    <a:pt x="235" y="65"/>
                  </a:cubicBezTo>
                  <a:cubicBezTo>
                    <a:pt x="265" y="58"/>
                    <a:pt x="256" y="54"/>
                    <a:pt x="237" y="38"/>
                  </a:cubicBezTo>
                  <a:cubicBezTo>
                    <a:pt x="244" y="34"/>
                    <a:pt x="254" y="40"/>
                    <a:pt x="269" y="52"/>
                  </a:cubicBezTo>
                  <a:cubicBezTo>
                    <a:pt x="281" y="60"/>
                    <a:pt x="229" y="79"/>
                    <a:pt x="224" y="79"/>
                  </a:cubicBezTo>
                  <a:cubicBezTo>
                    <a:pt x="225" y="93"/>
                    <a:pt x="225" y="93"/>
                    <a:pt x="225" y="93"/>
                  </a:cubicBezTo>
                  <a:cubicBezTo>
                    <a:pt x="248" y="92"/>
                    <a:pt x="288" y="91"/>
                    <a:pt x="276" y="66"/>
                  </a:cubicBezTo>
                  <a:cubicBezTo>
                    <a:pt x="276" y="51"/>
                    <a:pt x="288" y="64"/>
                    <a:pt x="284" y="81"/>
                  </a:cubicBezTo>
                  <a:cubicBezTo>
                    <a:pt x="279" y="97"/>
                    <a:pt x="246" y="97"/>
                    <a:pt x="225" y="99"/>
                  </a:cubicBezTo>
                  <a:cubicBezTo>
                    <a:pt x="224" y="101"/>
                    <a:pt x="227" y="107"/>
                    <a:pt x="225" y="110"/>
                  </a:cubicBezTo>
                  <a:cubicBezTo>
                    <a:pt x="249" y="114"/>
                    <a:pt x="277" y="120"/>
                    <a:pt x="294" y="97"/>
                  </a:cubicBezTo>
                  <a:cubicBezTo>
                    <a:pt x="295" y="107"/>
                    <a:pt x="295" y="107"/>
                    <a:pt x="295" y="107"/>
                  </a:cubicBezTo>
                  <a:cubicBezTo>
                    <a:pt x="278" y="127"/>
                    <a:pt x="250" y="121"/>
                    <a:pt x="226" y="119"/>
                  </a:cubicBezTo>
                  <a:cubicBezTo>
                    <a:pt x="226" y="123"/>
                    <a:pt x="226" y="124"/>
                    <a:pt x="226" y="129"/>
                  </a:cubicBezTo>
                  <a:cubicBezTo>
                    <a:pt x="248" y="134"/>
                    <a:pt x="272" y="150"/>
                    <a:pt x="299" y="120"/>
                  </a:cubicBezTo>
                  <a:cubicBezTo>
                    <a:pt x="300" y="132"/>
                    <a:pt x="300" y="132"/>
                    <a:pt x="300" y="132"/>
                  </a:cubicBezTo>
                  <a:cubicBezTo>
                    <a:pt x="277" y="154"/>
                    <a:pt x="249" y="145"/>
                    <a:pt x="226" y="138"/>
                  </a:cubicBezTo>
                  <a:cubicBezTo>
                    <a:pt x="227" y="140"/>
                    <a:pt x="227" y="144"/>
                    <a:pt x="227" y="147"/>
                  </a:cubicBezTo>
                  <a:cubicBezTo>
                    <a:pt x="241" y="158"/>
                    <a:pt x="280" y="181"/>
                    <a:pt x="302" y="145"/>
                  </a:cubicBezTo>
                  <a:cubicBezTo>
                    <a:pt x="302" y="156"/>
                    <a:pt x="302" y="156"/>
                    <a:pt x="302" y="156"/>
                  </a:cubicBezTo>
                  <a:cubicBezTo>
                    <a:pt x="281" y="179"/>
                    <a:pt x="259" y="171"/>
                    <a:pt x="242" y="164"/>
                  </a:cubicBezTo>
                  <a:cubicBezTo>
                    <a:pt x="243" y="173"/>
                    <a:pt x="243" y="173"/>
                    <a:pt x="243" y="173"/>
                  </a:cubicBezTo>
                  <a:cubicBezTo>
                    <a:pt x="253" y="192"/>
                    <a:pt x="291" y="199"/>
                    <a:pt x="303" y="170"/>
                  </a:cubicBezTo>
                  <a:cubicBezTo>
                    <a:pt x="303" y="181"/>
                    <a:pt x="303" y="181"/>
                    <a:pt x="303" y="181"/>
                  </a:cubicBezTo>
                  <a:cubicBezTo>
                    <a:pt x="298" y="193"/>
                    <a:pt x="276" y="199"/>
                    <a:pt x="260" y="195"/>
                  </a:cubicBezTo>
                  <a:cubicBezTo>
                    <a:pt x="261" y="207"/>
                    <a:pt x="285" y="221"/>
                    <a:pt x="303" y="198"/>
                  </a:cubicBezTo>
                  <a:cubicBezTo>
                    <a:pt x="304" y="210"/>
                    <a:pt x="304" y="210"/>
                    <a:pt x="304" y="210"/>
                  </a:cubicBezTo>
                  <a:cubicBezTo>
                    <a:pt x="295" y="214"/>
                    <a:pt x="284" y="217"/>
                    <a:pt x="274" y="221"/>
                  </a:cubicBezTo>
                  <a:cubicBezTo>
                    <a:pt x="277" y="234"/>
                    <a:pt x="288" y="236"/>
                    <a:pt x="303" y="219"/>
                  </a:cubicBezTo>
                  <a:cubicBezTo>
                    <a:pt x="303" y="221"/>
                    <a:pt x="303" y="224"/>
                    <a:pt x="303" y="226"/>
                  </a:cubicBezTo>
                  <a:cubicBezTo>
                    <a:pt x="298" y="232"/>
                    <a:pt x="290" y="236"/>
                    <a:pt x="285" y="241"/>
                  </a:cubicBezTo>
                  <a:cubicBezTo>
                    <a:pt x="282" y="248"/>
                    <a:pt x="288" y="250"/>
                    <a:pt x="300" y="243"/>
                  </a:cubicBezTo>
                  <a:cubicBezTo>
                    <a:pt x="299" y="246"/>
                    <a:pt x="302" y="246"/>
                    <a:pt x="301" y="247"/>
                  </a:cubicBezTo>
                  <a:cubicBezTo>
                    <a:pt x="297" y="252"/>
                    <a:pt x="290" y="253"/>
                    <a:pt x="286" y="258"/>
                  </a:cubicBezTo>
                  <a:cubicBezTo>
                    <a:pt x="266" y="219"/>
                    <a:pt x="254" y="194"/>
                    <a:pt x="226" y="168"/>
                  </a:cubicBezTo>
                  <a:cubicBezTo>
                    <a:pt x="220" y="169"/>
                    <a:pt x="213" y="169"/>
                    <a:pt x="207" y="169"/>
                  </a:cubicBezTo>
                  <a:cubicBezTo>
                    <a:pt x="184" y="193"/>
                    <a:pt x="161" y="220"/>
                    <a:pt x="151" y="257"/>
                  </a:cubicBezTo>
                  <a:cubicBezTo>
                    <a:pt x="145" y="254"/>
                    <a:pt x="143" y="254"/>
                    <a:pt x="134" y="247"/>
                  </a:cubicBezTo>
                  <a:cubicBezTo>
                    <a:pt x="135" y="246"/>
                    <a:pt x="132" y="242"/>
                    <a:pt x="134" y="243"/>
                  </a:cubicBezTo>
                  <a:cubicBezTo>
                    <a:pt x="138" y="244"/>
                    <a:pt x="143" y="249"/>
                    <a:pt x="146" y="250"/>
                  </a:cubicBezTo>
                  <a:cubicBezTo>
                    <a:pt x="149" y="250"/>
                    <a:pt x="147" y="242"/>
                    <a:pt x="149" y="242"/>
                  </a:cubicBezTo>
                  <a:cubicBezTo>
                    <a:pt x="141" y="234"/>
                    <a:pt x="134" y="231"/>
                    <a:pt x="129" y="226"/>
                  </a:cubicBezTo>
                  <a:cubicBezTo>
                    <a:pt x="129" y="218"/>
                    <a:pt x="129" y="218"/>
                    <a:pt x="129" y="218"/>
                  </a:cubicBezTo>
                  <a:cubicBezTo>
                    <a:pt x="136" y="226"/>
                    <a:pt x="143" y="233"/>
                    <a:pt x="153" y="234"/>
                  </a:cubicBezTo>
                  <a:cubicBezTo>
                    <a:pt x="154" y="226"/>
                    <a:pt x="158" y="222"/>
                    <a:pt x="160" y="218"/>
                  </a:cubicBezTo>
                  <a:cubicBezTo>
                    <a:pt x="142" y="220"/>
                    <a:pt x="134" y="214"/>
                    <a:pt x="128" y="206"/>
                  </a:cubicBezTo>
                  <a:cubicBezTo>
                    <a:pt x="128" y="197"/>
                    <a:pt x="128" y="197"/>
                    <a:pt x="128" y="197"/>
                  </a:cubicBezTo>
                  <a:cubicBezTo>
                    <a:pt x="139" y="210"/>
                    <a:pt x="144" y="215"/>
                    <a:pt x="166" y="207"/>
                  </a:cubicBezTo>
                  <a:cubicBezTo>
                    <a:pt x="167" y="205"/>
                    <a:pt x="175" y="195"/>
                    <a:pt x="175" y="192"/>
                  </a:cubicBezTo>
                  <a:cubicBezTo>
                    <a:pt x="144" y="202"/>
                    <a:pt x="137" y="188"/>
                    <a:pt x="128" y="180"/>
                  </a:cubicBezTo>
                  <a:cubicBezTo>
                    <a:pt x="128" y="170"/>
                    <a:pt x="128" y="170"/>
                    <a:pt x="128" y="170"/>
                  </a:cubicBezTo>
                  <a:cubicBezTo>
                    <a:pt x="136" y="181"/>
                    <a:pt x="157" y="203"/>
                    <a:pt x="187" y="174"/>
                  </a:cubicBezTo>
                  <a:cubicBezTo>
                    <a:pt x="187" y="172"/>
                    <a:pt x="187" y="167"/>
                    <a:pt x="187" y="165"/>
                  </a:cubicBezTo>
                  <a:cubicBezTo>
                    <a:pt x="166" y="174"/>
                    <a:pt x="144" y="176"/>
                    <a:pt x="127" y="155"/>
                  </a:cubicBezTo>
                  <a:cubicBezTo>
                    <a:pt x="127" y="146"/>
                    <a:pt x="127" y="146"/>
                    <a:pt x="127" y="146"/>
                  </a:cubicBezTo>
                  <a:cubicBezTo>
                    <a:pt x="156" y="180"/>
                    <a:pt x="183" y="161"/>
                    <a:pt x="206" y="147"/>
                  </a:cubicBezTo>
                  <a:cubicBezTo>
                    <a:pt x="205" y="145"/>
                    <a:pt x="206" y="141"/>
                    <a:pt x="205" y="138"/>
                  </a:cubicBezTo>
                  <a:cubicBezTo>
                    <a:pt x="173" y="153"/>
                    <a:pt x="148" y="144"/>
                    <a:pt x="130" y="133"/>
                  </a:cubicBezTo>
                  <a:cubicBezTo>
                    <a:pt x="129" y="122"/>
                    <a:pt x="129" y="122"/>
                    <a:pt x="129" y="122"/>
                  </a:cubicBezTo>
                  <a:cubicBezTo>
                    <a:pt x="149" y="141"/>
                    <a:pt x="178" y="142"/>
                    <a:pt x="206" y="128"/>
                  </a:cubicBezTo>
                  <a:cubicBezTo>
                    <a:pt x="205" y="125"/>
                    <a:pt x="206" y="121"/>
                    <a:pt x="205" y="118"/>
                  </a:cubicBezTo>
                  <a:cubicBezTo>
                    <a:pt x="170" y="127"/>
                    <a:pt x="148" y="119"/>
                    <a:pt x="135" y="105"/>
                  </a:cubicBezTo>
                  <a:cubicBezTo>
                    <a:pt x="135" y="95"/>
                    <a:pt x="135" y="95"/>
                    <a:pt x="135" y="95"/>
                  </a:cubicBezTo>
                  <a:cubicBezTo>
                    <a:pt x="151" y="117"/>
                    <a:pt x="178" y="117"/>
                    <a:pt x="205" y="110"/>
                  </a:cubicBezTo>
                  <a:cubicBezTo>
                    <a:pt x="205" y="106"/>
                    <a:pt x="205" y="102"/>
                    <a:pt x="205" y="99"/>
                  </a:cubicBezTo>
                  <a:cubicBezTo>
                    <a:pt x="177" y="102"/>
                    <a:pt x="153" y="96"/>
                    <a:pt x="146" y="81"/>
                  </a:cubicBezTo>
                  <a:cubicBezTo>
                    <a:pt x="143" y="68"/>
                    <a:pt x="146" y="55"/>
                    <a:pt x="154" y="60"/>
                  </a:cubicBezTo>
                  <a:cubicBezTo>
                    <a:pt x="143" y="80"/>
                    <a:pt x="161" y="98"/>
                    <a:pt x="205" y="92"/>
                  </a:cubicBezTo>
                  <a:cubicBezTo>
                    <a:pt x="204" y="90"/>
                    <a:pt x="204" y="81"/>
                    <a:pt x="204" y="79"/>
                  </a:cubicBezTo>
                  <a:cubicBezTo>
                    <a:pt x="185" y="72"/>
                    <a:pt x="161" y="67"/>
                    <a:pt x="165" y="53"/>
                  </a:cubicBezTo>
                  <a:cubicBezTo>
                    <a:pt x="173" y="40"/>
                    <a:pt x="183" y="34"/>
                    <a:pt x="198" y="39"/>
                  </a:cubicBezTo>
                  <a:close/>
                  <a:moveTo>
                    <a:pt x="137" y="27"/>
                  </a:moveTo>
                  <a:cubicBezTo>
                    <a:pt x="120" y="27"/>
                    <a:pt x="111" y="39"/>
                    <a:pt x="110" y="62"/>
                  </a:cubicBezTo>
                  <a:cubicBezTo>
                    <a:pt x="109" y="250"/>
                    <a:pt x="109" y="250"/>
                    <a:pt x="109" y="250"/>
                  </a:cubicBezTo>
                  <a:cubicBezTo>
                    <a:pt x="109" y="268"/>
                    <a:pt x="117" y="281"/>
                    <a:pt x="139" y="283"/>
                  </a:cubicBezTo>
                  <a:cubicBezTo>
                    <a:pt x="291" y="282"/>
                    <a:pt x="291" y="282"/>
                    <a:pt x="291" y="282"/>
                  </a:cubicBezTo>
                  <a:cubicBezTo>
                    <a:pt x="309" y="282"/>
                    <a:pt x="317" y="271"/>
                    <a:pt x="315" y="251"/>
                  </a:cubicBezTo>
                  <a:cubicBezTo>
                    <a:pt x="319" y="61"/>
                    <a:pt x="319" y="61"/>
                    <a:pt x="319" y="61"/>
                  </a:cubicBezTo>
                  <a:cubicBezTo>
                    <a:pt x="320" y="33"/>
                    <a:pt x="302" y="25"/>
                    <a:pt x="276" y="26"/>
                  </a:cubicBezTo>
                  <a:cubicBezTo>
                    <a:pt x="137" y="27"/>
                    <a:pt x="137" y="27"/>
                    <a:pt x="137" y="27"/>
                  </a:cubicBezTo>
                  <a:close/>
                  <a:moveTo>
                    <a:pt x="86" y="19"/>
                  </a:moveTo>
                  <a:cubicBezTo>
                    <a:pt x="59" y="26"/>
                    <a:pt x="22" y="76"/>
                    <a:pt x="14" y="148"/>
                  </a:cubicBezTo>
                  <a:cubicBezTo>
                    <a:pt x="0" y="295"/>
                    <a:pt x="0" y="295"/>
                    <a:pt x="0" y="295"/>
                  </a:cubicBezTo>
                  <a:cubicBezTo>
                    <a:pt x="76" y="294"/>
                    <a:pt x="76" y="294"/>
                    <a:pt x="76" y="294"/>
                  </a:cubicBezTo>
                  <a:cubicBezTo>
                    <a:pt x="87" y="140"/>
                    <a:pt x="87" y="140"/>
                    <a:pt x="87" y="140"/>
                  </a:cubicBezTo>
                  <a:cubicBezTo>
                    <a:pt x="92" y="131"/>
                    <a:pt x="96" y="131"/>
                    <a:pt x="99" y="140"/>
                  </a:cubicBezTo>
                  <a:cubicBezTo>
                    <a:pt x="107" y="294"/>
                    <a:pt x="107" y="294"/>
                    <a:pt x="107" y="294"/>
                  </a:cubicBezTo>
                  <a:cubicBezTo>
                    <a:pt x="321" y="299"/>
                    <a:pt x="321" y="299"/>
                    <a:pt x="321" y="299"/>
                  </a:cubicBezTo>
                  <a:cubicBezTo>
                    <a:pt x="328" y="137"/>
                    <a:pt x="328" y="137"/>
                    <a:pt x="328" y="137"/>
                  </a:cubicBezTo>
                  <a:cubicBezTo>
                    <a:pt x="331" y="131"/>
                    <a:pt x="334" y="130"/>
                    <a:pt x="338" y="134"/>
                  </a:cubicBezTo>
                  <a:cubicBezTo>
                    <a:pt x="354" y="295"/>
                    <a:pt x="354" y="295"/>
                    <a:pt x="354" y="295"/>
                  </a:cubicBezTo>
                  <a:cubicBezTo>
                    <a:pt x="423" y="298"/>
                    <a:pt x="423" y="298"/>
                    <a:pt x="423" y="298"/>
                  </a:cubicBezTo>
                  <a:cubicBezTo>
                    <a:pt x="403" y="103"/>
                    <a:pt x="403" y="103"/>
                    <a:pt x="403" y="103"/>
                  </a:cubicBezTo>
                  <a:cubicBezTo>
                    <a:pt x="401" y="65"/>
                    <a:pt x="385" y="42"/>
                    <a:pt x="349" y="26"/>
                  </a:cubicBezTo>
                  <a:cubicBezTo>
                    <a:pt x="349" y="26"/>
                    <a:pt x="285" y="0"/>
                    <a:pt x="214" y="0"/>
                  </a:cubicBezTo>
                  <a:cubicBezTo>
                    <a:pt x="130" y="0"/>
                    <a:pt x="86" y="19"/>
                    <a:pt x="86"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Oval 296"/>
            <p:cNvSpPr>
              <a:spLocks noChangeArrowheads="1"/>
            </p:cNvSpPr>
            <p:nvPr/>
          </p:nvSpPr>
          <p:spPr bwMode="auto">
            <a:xfrm>
              <a:off x="2375040" y="3187289"/>
              <a:ext cx="311153" cy="31115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53" name="组合 52"/>
          <p:cNvGrpSpPr>
            <a:grpSpLocks noChangeAspect="1"/>
          </p:cNvGrpSpPr>
          <p:nvPr/>
        </p:nvGrpSpPr>
        <p:grpSpPr>
          <a:xfrm>
            <a:off x="8471701" y="4527812"/>
            <a:ext cx="396000" cy="396000"/>
            <a:chOff x="5722020" y="3075806"/>
            <a:chExt cx="1188041" cy="1187209"/>
          </a:xfrm>
          <a:solidFill>
            <a:schemeClr val="bg1"/>
          </a:solidFill>
        </p:grpSpPr>
        <p:sp>
          <p:nvSpPr>
            <p:cNvPr id="54" name="Freeform 234"/>
            <p:cNvSpPr/>
            <p:nvPr/>
          </p:nvSpPr>
          <p:spPr bwMode="auto">
            <a:xfrm>
              <a:off x="5722020" y="3075806"/>
              <a:ext cx="1188041" cy="1187209"/>
            </a:xfrm>
            <a:custGeom>
              <a:avLst/>
              <a:gdLst>
                <a:gd name="T0" fmla="*/ 555 w 714"/>
                <a:gd name="T1" fmla="*/ 60 h 713"/>
                <a:gd name="T2" fmla="*/ 357 w 714"/>
                <a:gd name="T3" fmla="*/ 0 h 713"/>
                <a:gd name="T4" fmla="*/ 46 w 714"/>
                <a:gd name="T5" fmla="*/ 181 h 713"/>
                <a:gd name="T6" fmla="*/ 0 w 714"/>
                <a:gd name="T7" fmla="*/ 356 h 713"/>
                <a:gd name="T8" fmla="*/ 44 w 714"/>
                <a:gd name="T9" fmla="*/ 528 h 713"/>
                <a:gd name="T10" fmla="*/ 357 w 714"/>
                <a:gd name="T11" fmla="*/ 713 h 713"/>
                <a:gd name="T12" fmla="*/ 631 w 714"/>
                <a:gd name="T13" fmla="*/ 584 h 713"/>
                <a:gd name="T14" fmla="*/ 714 w 714"/>
                <a:gd name="T15" fmla="*/ 356 h 713"/>
                <a:gd name="T16" fmla="*/ 555 w 714"/>
                <a:gd name="T17" fmla="*/ 60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4" h="713">
                  <a:moveTo>
                    <a:pt x="555" y="60"/>
                  </a:moveTo>
                  <a:cubicBezTo>
                    <a:pt x="498" y="22"/>
                    <a:pt x="430" y="0"/>
                    <a:pt x="357" y="0"/>
                  </a:cubicBezTo>
                  <a:cubicBezTo>
                    <a:pt x="224" y="0"/>
                    <a:pt x="107" y="73"/>
                    <a:pt x="46" y="181"/>
                  </a:cubicBezTo>
                  <a:cubicBezTo>
                    <a:pt x="17" y="233"/>
                    <a:pt x="0" y="293"/>
                    <a:pt x="0" y="356"/>
                  </a:cubicBezTo>
                  <a:cubicBezTo>
                    <a:pt x="0" y="419"/>
                    <a:pt x="16" y="477"/>
                    <a:pt x="44" y="528"/>
                  </a:cubicBezTo>
                  <a:cubicBezTo>
                    <a:pt x="105" y="638"/>
                    <a:pt x="222" y="713"/>
                    <a:pt x="357" y="713"/>
                  </a:cubicBezTo>
                  <a:cubicBezTo>
                    <a:pt x="467" y="713"/>
                    <a:pt x="566" y="663"/>
                    <a:pt x="631" y="584"/>
                  </a:cubicBezTo>
                  <a:cubicBezTo>
                    <a:pt x="683" y="522"/>
                    <a:pt x="714" y="443"/>
                    <a:pt x="714" y="356"/>
                  </a:cubicBezTo>
                  <a:cubicBezTo>
                    <a:pt x="714" y="233"/>
                    <a:pt x="651" y="124"/>
                    <a:pt x="555" y="60"/>
                  </a:cubicBezTo>
                  <a:close/>
                </a:path>
              </a:pathLst>
            </a:custGeom>
            <a:solidFill>
              <a:srgbClr val="FF7F7F"/>
            </a:solidFill>
            <a:ln w="9525">
              <a:noFill/>
              <a:round/>
            </a:ln>
          </p:spPr>
          <p:txBody>
            <a:bodyPr vert="horz" wrap="square" lIns="91440" tIns="45720" rIns="91440" bIns="45720" numCol="1" anchor="t" anchorCtr="0" compatLnSpc="1"/>
            <a:lstStyle/>
            <a:p>
              <a:endParaRPr lang="zh-CN" altLang="en-US"/>
            </a:p>
          </p:txBody>
        </p:sp>
        <p:sp>
          <p:nvSpPr>
            <p:cNvPr id="55" name="Freeform 310"/>
            <p:cNvSpPr>
              <a:spLocks noEditPoints="1"/>
            </p:cNvSpPr>
            <p:nvPr/>
          </p:nvSpPr>
          <p:spPr bwMode="auto">
            <a:xfrm>
              <a:off x="5881757" y="3270485"/>
              <a:ext cx="898518" cy="796187"/>
            </a:xfrm>
            <a:custGeom>
              <a:avLst/>
              <a:gdLst>
                <a:gd name="T0" fmla="*/ 257 w 540"/>
                <a:gd name="T1" fmla="*/ 305 h 478"/>
                <a:gd name="T2" fmla="*/ 240 w 540"/>
                <a:gd name="T3" fmla="*/ 257 h 478"/>
                <a:gd name="T4" fmla="*/ 172 w 540"/>
                <a:gd name="T5" fmla="*/ 477 h 478"/>
                <a:gd name="T6" fmla="*/ 0 w 540"/>
                <a:gd name="T7" fmla="*/ 166 h 478"/>
                <a:gd name="T8" fmla="*/ 52 w 540"/>
                <a:gd name="T9" fmla="*/ 146 h 478"/>
                <a:gd name="T10" fmla="*/ 64 w 540"/>
                <a:gd name="T11" fmla="*/ 179 h 478"/>
                <a:gd name="T12" fmla="*/ 142 w 540"/>
                <a:gd name="T13" fmla="*/ 171 h 478"/>
                <a:gd name="T14" fmla="*/ 199 w 540"/>
                <a:gd name="T15" fmla="*/ 166 h 478"/>
                <a:gd name="T16" fmla="*/ 207 w 540"/>
                <a:gd name="T17" fmla="*/ 230 h 478"/>
                <a:gd name="T18" fmla="*/ 216 w 540"/>
                <a:gd name="T19" fmla="*/ 181 h 478"/>
                <a:gd name="T20" fmla="*/ 282 w 540"/>
                <a:gd name="T21" fmla="*/ 170 h 478"/>
                <a:gd name="T22" fmla="*/ 358 w 540"/>
                <a:gd name="T23" fmla="*/ 175 h 478"/>
                <a:gd name="T24" fmla="*/ 374 w 540"/>
                <a:gd name="T25" fmla="*/ 171 h 478"/>
                <a:gd name="T26" fmla="*/ 500 w 540"/>
                <a:gd name="T27" fmla="*/ 188 h 478"/>
                <a:gd name="T28" fmla="*/ 504 w 540"/>
                <a:gd name="T29" fmla="*/ 236 h 478"/>
                <a:gd name="T30" fmla="*/ 506 w 540"/>
                <a:gd name="T31" fmla="*/ 213 h 478"/>
                <a:gd name="T32" fmla="*/ 429 w 540"/>
                <a:gd name="T33" fmla="*/ 173 h 478"/>
                <a:gd name="T34" fmla="*/ 364 w 540"/>
                <a:gd name="T35" fmla="*/ 177 h 478"/>
                <a:gd name="T36" fmla="*/ 362 w 540"/>
                <a:gd name="T37" fmla="*/ 175 h 478"/>
                <a:gd name="T38" fmla="*/ 342 w 540"/>
                <a:gd name="T39" fmla="*/ 166 h 478"/>
                <a:gd name="T40" fmla="*/ 220 w 540"/>
                <a:gd name="T41" fmla="*/ 177 h 478"/>
                <a:gd name="T42" fmla="*/ 207 w 540"/>
                <a:gd name="T43" fmla="*/ 212 h 478"/>
                <a:gd name="T44" fmla="*/ 194 w 540"/>
                <a:gd name="T45" fmla="*/ 180 h 478"/>
                <a:gd name="T46" fmla="*/ 64 w 540"/>
                <a:gd name="T47" fmla="*/ 167 h 478"/>
                <a:gd name="T48" fmla="*/ 54 w 540"/>
                <a:gd name="T49" fmla="*/ 137 h 478"/>
                <a:gd name="T50" fmla="*/ 25 w 540"/>
                <a:gd name="T51" fmla="*/ 80 h 478"/>
                <a:gd name="T52" fmla="*/ 50 w 540"/>
                <a:gd name="T53" fmla="*/ 81 h 478"/>
                <a:gd name="T54" fmla="*/ 53 w 540"/>
                <a:gd name="T55" fmla="*/ 108 h 478"/>
                <a:gd name="T56" fmla="*/ 80 w 540"/>
                <a:gd name="T57" fmla="*/ 85 h 478"/>
                <a:gd name="T58" fmla="*/ 105 w 540"/>
                <a:gd name="T59" fmla="*/ 95 h 478"/>
                <a:gd name="T60" fmla="*/ 124 w 540"/>
                <a:gd name="T61" fmla="*/ 85 h 478"/>
                <a:gd name="T62" fmla="*/ 197 w 540"/>
                <a:gd name="T63" fmla="*/ 80 h 478"/>
                <a:gd name="T64" fmla="*/ 201 w 540"/>
                <a:gd name="T65" fmla="*/ 104 h 478"/>
                <a:gd name="T66" fmla="*/ 238 w 540"/>
                <a:gd name="T67" fmla="*/ 85 h 478"/>
                <a:gd name="T68" fmla="*/ 352 w 540"/>
                <a:gd name="T69" fmla="*/ 82 h 478"/>
                <a:gd name="T70" fmla="*/ 363 w 540"/>
                <a:gd name="T71" fmla="*/ 105 h 478"/>
                <a:gd name="T72" fmla="*/ 394 w 540"/>
                <a:gd name="T73" fmla="*/ 85 h 478"/>
                <a:gd name="T74" fmla="*/ 417 w 540"/>
                <a:gd name="T75" fmla="*/ 84 h 478"/>
                <a:gd name="T76" fmla="*/ 501 w 540"/>
                <a:gd name="T77" fmla="*/ 64 h 478"/>
                <a:gd name="T78" fmla="*/ 510 w 540"/>
                <a:gd name="T79" fmla="*/ 87 h 478"/>
                <a:gd name="T80" fmla="*/ 502 w 540"/>
                <a:gd name="T81" fmla="*/ 61 h 478"/>
                <a:gd name="T82" fmla="*/ 404 w 540"/>
                <a:gd name="T83" fmla="*/ 90 h 478"/>
                <a:gd name="T84" fmla="*/ 379 w 540"/>
                <a:gd name="T85" fmla="*/ 80 h 478"/>
                <a:gd name="T86" fmla="*/ 359 w 540"/>
                <a:gd name="T87" fmla="*/ 66 h 478"/>
                <a:gd name="T88" fmla="*/ 354 w 540"/>
                <a:gd name="T89" fmla="*/ 67 h 478"/>
                <a:gd name="T90" fmla="*/ 253 w 540"/>
                <a:gd name="T91" fmla="*/ 84 h 478"/>
                <a:gd name="T92" fmla="*/ 232 w 540"/>
                <a:gd name="T93" fmla="*/ 81 h 478"/>
                <a:gd name="T94" fmla="*/ 205 w 540"/>
                <a:gd name="T95" fmla="*/ 74 h 478"/>
                <a:gd name="T96" fmla="*/ 126 w 540"/>
                <a:gd name="T97" fmla="*/ 82 h 478"/>
                <a:gd name="T98" fmla="*/ 104 w 540"/>
                <a:gd name="T99" fmla="*/ 93 h 478"/>
                <a:gd name="T100" fmla="*/ 93 w 540"/>
                <a:gd name="T101" fmla="*/ 87 h 478"/>
                <a:gd name="T102" fmla="*/ 59 w 540"/>
                <a:gd name="T103" fmla="*/ 96 h 478"/>
                <a:gd name="T104" fmla="*/ 52 w 540"/>
                <a:gd name="T105" fmla="*/ 66 h 478"/>
                <a:gd name="T106" fmla="*/ 357 w 540"/>
                <a:gd name="T107" fmla="*/ 63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40" h="478">
                  <a:moveTo>
                    <a:pt x="239" y="195"/>
                  </a:moveTo>
                  <a:cubicBezTo>
                    <a:pt x="203" y="99"/>
                    <a:pt x="254" y="48"/>
                    <a:pt x="313" y="26"/>
                  </a:cubicBezTo>
                  <a:cubicBezTo>
                    <a:pt x="378" y="0"/>
                    <a:pt x="476" y="92"/>
                    <a:pt x="540" y="189"/>
                  </a:cubicBezTo>
                  <a:cubicBezTo>
                    <a:pt x="534" y="333"/>
                    <a:pt x="374" y="420"/>
                    <a:pt x="352" y="417"/>
                  </a:cubicBezTo>
                  <a:cubicBezTo>
                    <a:pt x="285" y="447"/>
                    <a:pt x="240" y="377"/>
                    <a:pt x="257" y="305"/>
                  </a:cubicBezTo>
                  <a:cubicBezTo>
                    <a:pt x="250" y="296"/>
                    <a:pt x="228" y="277"/>
                    <a:pt x="228" y="335"/>
                  </a:cubicBezTo>
                  <a:cubicBezTo>
                    <a:pt x="228" y="383"/>
                    <a:pt x="228" y="430"/>
                    <a:pt x="228" y="478"/>
                  </a:cubicBezTo>
                  <a:cubicBezTo>
                    <a:pt x="214" y="478"/>
                    <a:pt x="200" y="478"/>
                    <a:pt x="186" y="478"/>
                  </a:cubicBezTo>
                  <a:cubicBezTo>
                    <a:pt x="186" y="422"/>
                    <a:pt x="186" y="367"/>
                    <a:pt x="186" y="311"/>
                  </a:cubicBezTo>
                  <a:cubicBezTo>
                    <a:pt x="194" y="280"/>
                    <a:pt x="209" y="258"/>
                    <a:pt x="240" y="257"/>
                  </a:cubicBezTo>
                  <a:cubicBezTo>
                    <a:pt x="265" y="257"/>
                    <a:pt x="289" y="257"/>
                    <a:pt x="314" y="257"/>
                  </a:cubicBezTo>
                  <a:cubicBezTo>
                    <a:pt x="314" y="251"/>
                    <a:pt x="314" y="245"/>
                    <a:pt x="314" y="239"/>
                  </a:cubicBezTo>
                  <a:cubicBezTo>
                    <a:pt x="279" y="239"/>
                    <a:pt x="245" y="239"/>
                    <a:pt x="210" y="239"/>
                  </a:cubicBezTo>
                  <a:cubicBezTo>
                    <a:pt x="175" y="250"/>
                    <a:pt x="173" y="277"/>
                    <a:pt x="172" y="305"/>
                  </a:cubicBezTo>
                  <a:cubicBezTo>
                    <a:pt x="172" y="362"/>
                    <a:pt x="172" y="420"/>
                    <a:pt x="172" y="477"/>
                  </a:cubicBezTo>
                  <a:cubicBezTo>
                    <a:pt x="157" y="477"/>
                    <a:pt x="144" y="477"/>
                    <a:pt x="129" y="477"/>
                  </a:cubicBezTo>
                  <a:cubicBezTo>
                    <a:pt x="129" y="419"/>
                    <a:pt x="129" y="361"/>
                    <a:pt x="129" y="303"/>
                  </a:cubicBezTo>
                  <a:cubicBezTo>
                    <a:pt x="145" y="234"/>
                    <a:pt x="183" y="187"/>
                    <a:pt x="239" y="195"/>
                  </a:cubicBezTo>
                  <a:close/>
                  <a:moveTo>
                    <a:pt x="2" y="162"/>
                  </a:moveTo>
                  <a:cubicBezTo>
                    <a:pt x="0" y="166"/>
                    <a:pt x="0" y="166"/>
                    <a:pt x="0" y="166"/>
                  </a:cubicBezTo>
                  <a:cubicBezTo>
                    <a:pt x="10" y="170"/>
                    <a:pt x="12" y="171"/>
                    <a:pt x="24" y="168"/>
                  </a:cubicBezTo>
                  <a:cubicBezTo>
                    <a:pt x="32" y="168"/>
                    <a:pt x="40" y="168"/>
                    <a:pt x="47" y="172"/>
                  </a:cubicBezTo>
                  <a:cubicBezTo>
                    <a:pt x="50" y="174"/>
                    <a:pt x="50" y="174"/>
                    <a:pt x="50" y="174"/>
                  </a:cubicBezTo>
                  <a:cubicBezTo>
                    <a:pt x="50" y="170"/>
                    <a:pt x="50" y="170"/>
                    <a:pt x="50" y="170"/>
                  </a:cubicBezTo>
                  <a:cubicBezTo>
                    <a:pt x="50" y="162"/>
                    <a:pt x="50" y="153"/>
                    <a:pt x="52" y="146"/>
                  </a:cubicBezTo>
                  <a:cubicBezTo>
                    <a:pt x="53" y="155"/>
                    <a:pt x="53" y="165"/>
                    <a:pt x="52" y="175"/>
                  </a:cubicBezTo>
                  <a:cubicBezTo>
                    <a:pt x="52" y="180"/>
                    <a:pt x="50" y="211"/>
                    <a:pt x="55" y="212"/>
                  </a:cubicBezTo>
                  <a:cubicBezTo>
                    <a:pt x="58" y="212"/>
                    <a:pt x="60" y="208"/>
                    <a:pt x="61" y="202"/>
                  </a:cubicBezTo>
                  <a:cubicBezTo>
                    <a:pt x="62" y="196"/>
                    <a:pt x="63" y="187"/>
                    <a:pt x="64" y="179"/>
                  </a:cubicBezTo>
                  <a:cubicBezTo>
                    <a:pt x="64" y="179"/>
                    <a:pt x="64" y="179"/>
                    <a:pt x="64" y="179"/>
                  </a:cubicBezTo>
                  <a:cubicBezTo>
                    <a:pt x="64" y="175"/>
                    <a:pt x="65" y="172"/>
                    <a:pt x="67" y="170"/>
                  </a:cubicBezTo>
                  <a:cubicBezTo>
                    <a:pt x="69" y="169"/>
                    <a:pt x="73" y="168"/>
                    <a:pt x="78" y="168"/>
                  </a:cubicBezTo>
                  <a:cubicBezTo>
                    <a:pt x="85" y="166"/>
                    <a:pt x="95" y="155"/>
                    <a:pt x="102" y="160"/>
                  </a:cubicBezTo>
                  <a:cubicBezTo>
                    <a:pt x="104" y="158"/>
                    <a:pt x="117" y="156"/>
                    <a:pt x="121" y="160"/>
                  </a:cubicBezTo>
                  <a:cubicBezTo>
                    <a:pt x="128" y="162"/>
                    <a:pt x="135" y="166"/>
                    <a:pt x="142" y="171"/>
                  </a:cubicBezTo>
                  <a:cubicBezTo>
                    <a:pt x="142" y="171"/>
                    <a:pt x="142" y="171"/>
                    <a:pt x="142" y="171"/>
                  </a:cubicBezTo>
                  <a:cubicBezTo>
                    <a:pt x="159" y="183"/>
                    <a:pt x="176" y="187"/>
                    <a:pt x="195" y="184"/>
                  </a:cubicBezTo>
                  <a:cubicBezTo>
                    <a:pt x="196" y="184"/>
                    <a:pt x="196" y="184"/>
                    <a:pt x="196" y="184"/>
                  </a:cubicBezTo>
                  <a:cubicBezTo>
                    <a:pt x="197" y="183"/>
                    <a:pt x="197" y="183"/>
                    <a:pt x="197" y="183"/>
                  </a:cubicBezTo>
                  <a:cubicBezTo>
                    <a:pt x="199" y="180"/>
                    <a:pt x="199" y="173"/>
                    <a:pt x="199" y="166"/>
                  </a:cubicBezTo>
                  <a:cubicBezTo>
                    <a:pt x="199" y="160"/>
                    <a:pt x="200" y="153"/>
                    <a:pt x="201" y="150"/>
                  </a:cubicBezTo>
                  <a:cubicBezTo>
                    <a:pt x="203" y="156"/>
                    <a:pt x="203" y="165"/>
                    <a:pt x="203" y="175"/>
                  </a:cubicBezTo>
                  <a:cubicBezTo>
                    <a:pt x="204" y="181"/>
                    <a:pt x="196" y="234"/>
                    <a:pt x="204" y="233"/>
                  </a:cubicBezTo>
                  <a:cubicBezTo>
                    <a:pt x="204" y="233"/>
                    <a:pt x="204" y="233"/>
                    <a:pt x="204" y="233"/>
                  </a:cubicBezTo>
                  <a:cubicBezTo>
                    <a:pt x="205" y="233"/>
                    <a:pt x="206" y="232"/>
                    <a:pt x="207" y="230"/>
                  </a:cubicBezTo>
                  <a:cubicBezTo>
                    <a:pt x="208" y="228"/>
                    <a:pt x="210" y="222"/>
                    <a:pt x="211" y="213"/>
                  </a:cubicBezTo>
                  <a:cubicBezTo>
                    <a:pt x="213" y="208"/>
                    <a:pt x="213" y="201"/>
                    <a:pt x="213" y="195"/>
                  </a:cubicBezTo>
                  <a:cubicBezTo>
                    <a:pt x="213" y="189"/>
                    <a:pt x="213" y="184"/>
                    <a:pt x="214" y="182"/>
                  </a:cubicBezTo>
                  <a:cubicBezTo>
                    <a:pt x="214" y="181"/>
                    <a:pt x="214" y="181"/>
                    <a:pt x="215" y="181"/>
                  </a:cubicBezTo>
                  <a:cubicBezTo>
                    <a:pt x="216" y="181"/>
                    <a:pt x="216" y="181"/>
                    <a:pt x="216" y="181"/>
                  </a:cubicBezTo>
                  <a:cubicBezTo>
                    <a:pt x="217" y="181"/>
                    <a:pt x="218" y="181"/>
                    <a:pt x="220" y="181"/>
                  </a:cubicBezTo>
                  <a:cubicBezTo>
                    <a:pt x="224" y="182"/>
                    <a:pt x="228" y="182"/>
                    <a:pt x="234" y="178"/>
                  </a:cubicBezTo>
                  <a:cubicBezTo>
                    <a:pt x="235" y="177"/>
                    <a:pt x="235" y="177"/>
                    <a:pt x="235" y="177"/>
                  </a:cubicBezTo>
                  <a:cubicBezTo>
                    <a:pt x="239" y="172"/>
                    <a:pt x="249" y="172"/>
                    <a:pt x="261" y="172"/>
                  </a:cubicBezTo>
                  <a:cubicBezTo>
                    <a:pt x="263" y="173"/>
                    <a:pt x="282" y="172"/>
                    <a:pt x="282" y="170"/>
                  </a:cubicBezTo>
                  <a:cubicBezTo>
                    <a:pt x="304" y="169"/>
                    <a:pt x="320" y="170"/>
                    <a:pt x="341" y="170"/>
                  </a:cubicBezTo>
                  <a:cubicBezTo>
                    <a:pt x="341" y="170"/>
                    <a:pt x="341" y="170"/>
                    <a:pt x="341" y="170"/>
                  </a:cubicBezTo>
                  <a:cubicBezTo>
                    <a:pt x="344" y="171"/>
                    <a:pt x="348" y="171"/>
                    <a:pt x="351" y="171"/>
                  </a:cubicBezTo>
                  <a:cubicBezTo>
                    <a:pt x="356" y="168"/>
                    <a:pt x="357" y="156"/>
                    <a:pt x="358" y="143"/>
                  </a:cubicBezTo>
                  <a:cubicBezTo>
                    <a:pt x="358" y="150"/>
                    <a:pt x="358" y="160"/>
                    <a:pt x="358" y="175"/>
                  </a:cubicBezTo>
                  <a:cubicBezTo>
                    <a:pt x="358" y="175"/>
                    <a:pt x="358" y="175"/>
                    <a:pt x="358" y="175"/>
                  </a:cubicBezTo>
                  <a:cubicBezTo>
                    <a:pt x="358" y="179"/>
                    <a:pt x="354" y="217"/>
                    <a:pt x="362" y="213"/>
                  </a:cubicBezTo>
                  <a:cubicBezTo>
                    <a:pt x="365" y="210"/>
                    <a:pt x="366" y="202"/>
                    <a:pt x="367" y="198"/>
                  </a:cubicBezTo>
                  <a:cubicBezTo>
                    <a:pt x="367" y="193"/>
                    <a:pt x="368" y="188"/>
                    <a:pt x="369" y="178"/>
                  </a:cubicBezTo>
                  <a:cubicBezTo>
                    <a:pt x="369" y="172"/>
                    <a:pt x="371" y="170"/>
                    <a:pt x="374" y="171"/>
                  </a:cubicBezTo>
                  <a:cubicBezTo>
                    <a:pt x="377" y="171"/>
                    <a:pt x="380" y="173"/>
                    <a:pt x="383" y="175"/>
                  </a:cubicBezTo>
                  <a:cubicBezTo>
                    <a:pt x="389" y="179"/>
                    <a:pt x="401" y="178"/>
                    <a:pt x="408" y="178"/>
                  </a:cubicBezTo>
                  <a:cubicBezTo>
                    <a:pt x="415" y="178"/>
                    <a:pt x="422" y="178"/>
                    <a:pt x="429" y="177"/>
                  </a:cubicBezTo>
                  <a:cubicBezTo>
                    <a:pt x="429" y="177"/>
                    <a:pt x="465" y="179"/>
                    <a:pt x="468" y="179"/>
                  </a:cubicBezTo>
                  <a:cubicBezTo>
                    <a:pt x="479" y="181"/>
                    <a:pt x="490" y="183"/>
                    <a:pt x="500" y="188"/>
                  </a:cubicBezTo>
                  <a:cubicBezTo>
                    <a:pt x="501" y="181"/>
                    <a:pt x="502" y="174"/>
                    <a:pt x="503" y="166"/>
                  </a:cubicBezTo>
                  <a:cubicBezTo>
                    <a:pt x="503" y="171"/>
                    <a:pt x="503" y="175"/>
                    <a:pt x="503" y="179"/>
                  </a:cubicBezTo>
                  <a:cubicBezTo>
                    <a:pt x="503" y="191"/>
                    <a:pt x="502" y="203"/>
                    <a:pt x="502" y="213"/>
                  </a:cubicBezTo>
                  <a:cubicBezTo>
                    <a:pt x="502" y="213"/>
                    <a:pt x="502" y="213"/>
                    <a:pt x="502" y="213"/>
                  </a:cubicBezTo>
                  <a:cubicBezTo>
                    <a:pt x="502" y="221"/>
                    <a:pt x="501" y="229"/>
                    <a:pt x="504" y="236"/>
                  </a:cubicBezTo>
                  <a:cubicBezTo>
                    <a:pt x="508" y="235"/>
                    <a:pt x="508" y="235"/>
                    <a:pt x="508" y="235"/>
                  </a:cubicBezTo>
                  <a:cubicBezTo>
                    <a:pt x="505" y="228"/>
                    <a:pt x="506" y="220"/>
                    <a:pt x="506" y="213"/>
                  </a:cubicBezTo>
                  <a:cubicBezTo>
                    <a:pt x="506" y="213"/>
                    <a:pt x="506" y="213"/>
                    <a:pt x="506" y="213"/>
                  </a:cubicBezTo>
                  <a:cubicBezTo>
                    <a:pt x="506" y="213"/>
                    <a:pt x="506" y="213"/>
                    <a:pt x="506" y="213"/>
                  </a:cubicBezTo>
                  <a:cubicBezTo>
                    <a:pt x="506" y="213"/>
                    <a:pt x="506" y="213"/>
                    <a:pt x="506" y="213"/>
                  </a:cubicBezTo>
                  <a:cubicBezTo>
                    <a:pt x="507" y="203"/>
                    <a:pt x="507" y="191"/>
                    <a:pt x="507" y="179"/>
                  </a:cubicBezTo>
                  <a:cubicBezTo>
                    <a:pt x="507" y="169"/>
                    <a:pt x="507" y="159"/>
                    <a:pt x="506" y="150"/>
                  </a:cubicBezTo>
                  <a:cubicBezTo>
                    <a:pt x="499" y="156"/>
                    <a:pt x="498" y="174"/>
                    <a:pt x="496" y="182"/>
                  </a:cubicBezTo>
                  <a:cubicBezTo>
                    <a:pt x="488" y="179"/>
                    <a:pt x="479" y="177"/>
                    <a:pt x="469" y="175"/>
                  </a:cubicBezTo>
                  <a:cubicBezTo>
                    <a:pt x="457" y="173"/>
                    <a:pt x="443" y="173"/>
                    <a:pt x="429" y="173"/>
                  </a:cubicBezTo>
                  <a:cubicBezTo>
                    <a:pt x="422" y="174"/>
                    <a:pt x="415" y="174"/>
                    <a:pt x="408" y="174"/>
                  </a:cubicBezTo>
                  <a:cubicBezTo>
                    <a:pt x="403" y="174"/>
                    <a:pt x="389" y="175"/>
                    <a:pt x="385" y="172"/>
                  </a:cubicBezTo>
                  <a:cubicBezTo>
                    <a:pt x="382" y="170"/>
                    <a:pt x="378" y="167"/>
                    <a:pt x="375" y="167"/>
                  </a:cubicBezTo>
                  <a:cubicBezTo>
                    <a:pt x="370" y="166"/>
                    <a:pt x="366" y="168"/>
                    <a:pt x="364" y="177"/>
                  </a:cubicBezTo>
                  <a:cubicBezTo>
                    <a:pt x="364" y="177"/>
                    <a:pt x="364" y="177"/>
                    <a:pt x="364" y="177"/>
                  </a:cubicBezTo>
                  <a:cubicBezTo>
                    <a:pt x="364" y="187"/>
                    <a:pt x="363" y="193"/>
                    <a:pt x="362" y="197"/>
                  </a:cubicBezTo>
                  <a:cubicBezTo>
                    <a:pt x="362" y="200"/>
                    <a:pt x="362" y="202"/>
                    <a:pt x="361" y="204"/>
                  </a:cubicBezTo>
                  <a:cubicBezTo>
                    <a:pt x="361" y="202"/>
                    <a:pt x="361" y="198"/>
                    <a:pt x="361" y="195"/>
                  </a:cubicBezTo>
                  <a:cubicBezTo>
                    <a:pt x="362" y="189"/>
                    <a:pt x="362" y="182"/>
                    <a:pt x="362" y="175"/>
                  </a:cubicBezTo>
                  <a:cubicBezTo>
                    <a:pt x="362" y="175"/>
                    <a:pt x="362" y="175"/>
                    <a:pt x="362" y="175"/>
                  </a:cubicBezTo>
                  <a:cubicBezTo>
                    <a:pt x="362" y="134"/>
                    <a:pt x="361" y="125"/>
                    <a:pt x="359" y="125"/>
                  </a:cubicBezTo>
                  <a:cubicBezTo>
                    <a:pt x="352" y="125"/>
                    <a:pt x="355" y="161"/>
                    <a:pt x="349" y="167"/>
                  </a:cubicBezTo>
                  <a:cubicBezTo>
                    <a:pt x="347" y="167"/>
                    <a:pt x="344" y="167"/>
                    <a:pt x="342" y="166"/>
                  </a:cubicBezTo>
                  <a:cubicBezTo>
                    <a:pt x="342" y="166"/>
                    <a:pt x="342" y="166"/>
                    <a:pt x="342" y="166"/>
                  </a:cubicBezTo>
                  <a:cubicBezTo>
                    <a:pt x="342" y="166"/>
                    <a:pt x="342" y="166"/>
                    <a:pt x="342" y="166"/>
                  </a:cubicBezTo>
                  <a:cubicBezTo>
                    <a:pt x="342" y="166"/>
                    <a:pt x="342" y="166"/>
                    <a:pt x="342" y="166"/>
                  </a:cubicBezTo>
                  <a:cubicBezTo>
                    <a:pt x="316" y="165"/>
                    <a:pt x="313" y="163"/>
                    <a:pt x="282" y="166"/>
                  </a:cubicBezTo>
                  <a:cubicBezTo>
                    <a:pt x="281" y="168"/>
                    <a:pt x="262" y="169"/>
                    <a:pt x="261" y="168"/>
                  </a:cubicBezTo>
                  <a:cubicBezTo>
                    <a:pt x="249" y="168"/>
                    <a:pt x="237" y="168"/>
                    <a:pt x="232" y="174"/>
                  </a:cubicBezTo>
                  <a:cubicBezTo>
                    <a:pt x="227" y="178"/>
                    <a:pt x="224" y="178"/>
                    <a:pt x="220" y="177"/>
                  </a:cubicBezTo>
                  <a:cubicBezTo>
                    <a:pt x="219" y="177"/>
                    <a:pt x="217" y="177"/>
                    <a:pt x="216" y="177"/>
                  </a:cubicBezTo>
                  <a:cubicBezTo>
                    <a:pt x="213" y="176"/>
                    <a:pt x="211" y="178"/>
                    <a:pt x="210" y="181"/>
                  </a:cubicBezTo>
                  <a:cubicBezTo>
                    <a:pt x="209" y="184"/>
                    <a:pt x="209" y="189"/>
                    <a:pt x="209" y="195"/>
                  </a:cubicBezTo>
                  <a:cubicBezTo>
                    <a:pt x="209" y="201"/>
                    <a:pt x="209" y="208"/>
                    <a:pt x="208" y="212"/>
                  </a:cubicBezTo>
                  <a:cubicBezTo>
                    <a:pt x="207" y="212"/>
                    <a:pt x="207" y="212"/>
                    <a:pt x="207" y="212"/>
                  </a:cubicBezTo>
                  <a:cubicBezTo>
                    <a:pt x="206" y="219"/>
                    <a:pt x="205" y="223"/>
                    <a:pt x="204" y="226"/>
                  </a:cubicBezTo>
                  <a:cubicBezTo>
                    <a:pt x="203" y="210"/>
                    <a:pt x="207" y="192"/>
                    <a:pt x="207" y="175"/>
                  </a:cubicBezTo>
                  <a:cubicBezTo>
                    <a:pt x="207" y="165"/>
                    <a:pt x="207" y="153"/>
                    <a:pt x="202" y="142"/>
                  </a:cubicBezTo>
                  <a:cubicBezTo>
                    <a:pt x="196" y="146"/>
                    <a:pt x="196" y="158"/>
                    <a:pt x="195" y="166"/>
                  </a:cubicBezTo>
                  <a:cubicBezTo>
                    <a:pt x="195" y="171"/>
                    <a:pt x="195" y="177"/>
                    <a:pt x="194" y="180"/>
                  </a:cubicBezTo>
                  <a:cubicBezTo>
                    <a:pt x="176" y="183"/>
                    <a:pt x="160" y="179"/>
                    <a:pt x="144" y="168"/>
                  </a:cubicBezTo>
                  <a:cubicBezTo>
                    <a:pt x="137" y="163"/>
                    <a:pt x="130" y="158"/>
                    <a:pt x="122" y="156"/>
                  </a:cubicBezTo>
                  <a:cubicBezTo>
                    <a:pt x="114" y="152"/>
                    <a:pt x="108" y="153"/>
                    <a:pt x="103" y="156"/>
                  </a:cubicBezTo>
                  <a:cubicBezTo>
                    <a:pt x="95" y="152"/>
                    <a:pt x="84" y="159"/>
                    <a:pt x="78" y="164"/>
                  </a:cubicBezTo>
                  <a:cubicBezTo>
                    <a:pt x="72" y="164"/>
                    <a:pt x="67" y="165"/>
                    <a:pt x="64" y="167"/>
                  </a:cubicBezTo>
                  <a:cubicBezTo>
                    <a:pt x="61" y="170"/>
                    <a:pt x="60" y="173"/>
                    <a:pt x="60" y="179"/>
                  </a:cubicBezTo>
                  <a:cubicBezTo>
                    <a:pt x="59" y="187"/>
                    <a:pt x="58" y="195"/>
                    <a:pt x="57" y="201"/>
                  </a:cubicBezTo>
                  <a:cubicBezTo>
                    <a:pt x="57" y="202"/>
                    <a:pt x="57" y="203"/>
                    <a:pt x="56" y="203"/>
                  </a:cubicBezTo>
                  <a:cubicBezTo>
                    <a:pt x="56" y="194"/>
                    <a:pt x="56" y="185"/>
                    <a:pt x="56" y="175"/>
                  </a:cubicBezTo>
                  <a:cubicBezTo>
                    <a:pt x="57" y="161"/>
                    <a:pt x="57" y="148"/>
                    <a:pt x="54" y="137"/>
                  </a:cubicBezTo>
                  <a:cubicBezTo>
                    <a:pt x="50" y="138"/>
                    <a:pt x="51" y="140"/>
                    <a:pt x="48" y="146"/>
                  </a:cubicBezTo>
                  <a:cubicBezTo>
                    <a:pt x="47" y="151"/>
                    <a:pt x="46" y="158"/>
                    <a:pt x="46" y="167"/>
                  </a:cubicBezTo>
                  <a:cubicBezTo>
                    <a:pt x="39" y="164"/>
                    <a:pt x="32" y="164"/>
                    <a:pt x="24" y="164"/>
                  </a:cubicBezTo>
                  <a:cubicBezTo>
                    <a:pt x="13" y="165"/>
                    <a:pt x="12" y="166"/>
                    <a:pt x="2" y="162"/>
                  </a:cubicBezTo>
                  <a:close/>
                  <a:moveTo>
                    <a:pt x="25" y="80"/>
                  </a:moveTo>
                  <a:cubicBezTo>
                    <a:pt x="23" y="83"/>
                    <a:pt x="23" y="83"/>
                    <a:pt x="23" y="83"/>
                  </a:cubicBezTo>
                  <a:cubicBezTo>
                    <a:pt x="27" y="85"/>
                    <a:pt x="31" y="86"/>
                    <a:pt x="36" y="86"/>
                  </a:cubicBezTo>
                  <a:cubicBezTo>
                    <a:pt x="40" y="86"/>
                    <a:pt x="45" y="85"/>
                    <a:pt x="49" y="83"/>
                  </a:cubicBezTo>
                  <a:cubicBezTo>
                    <a:pt x="50" y="82"/>
                    <a:pt x="50" y="82"/>
                    <a:pt x="50" y="82"/>
                  </a:cubicBezTo>
                  <a:cubicBezTo>
                    <a:pt x="50" y="81"/>
                    <a:pt x="50" y="81"/>
                    <a:pt x="50" y="81"/>
                  </a:cubicBezTo>
                  <a:cubicBezTo>
                    <a:pt x="52" y="73"/>
                    <a:pt x="51" y="69"/>
                    <a:pt x="51" y="69"/>
                  </a:cubicBezTo>
                  <a:cubicBezTo>
                    <a:pt x="51" y="69"/>
                    <a:pt x="51" y="69"/>
                    <a:pt x="51" y="69"/>
                  </a:cubicBezTo>
                  <a:cubicBezTo>
                    <a:pt x="52" y="70"/>
                    <a:pt x="51" y="71"/>
                    <a:pt x="52" y="74"/>
                  </a:cubicBezTo>
                  <a:cubicBezTo>
                    <a:pt x="52" y="76"/>
                    <a:pt x="53" y="78"/>
                    <a:pt x="53" y="81"/>
                  </a:cubicBezTo>
                  <a:cubicBezTo>
                    <a:pt x="52" y="98"/>
                    <a:pt x="52" y="106"/>
                    <a:pt x="53" y="108"/>
                  </a:cubicBezTo>
                  <a:cubicBezTo>
                    <a:pt x="56" y="113"/>
                    <a:pt x="59" y="108"/>
                    <a:pt x="62" y="97"/>
                  </a:cubicBezTo>
                  <a:cubicBezTo>
                    <a:pt x="62" y="97"/>
                    <a:pt x="62" y="97"/>
                    <a:pt x="62" y="97"/>
                  </a:cubicBezTo>
                  <a:cubicBezTo>
                    <a:pt x="63" y="91"/>
                    <a:pt x="65" y="88"/>
                    <a:pt x="67" y="87"/>
                  </a:cubicBezTo>
                  <a:cubicBezTo>
                    <a:pt x="70" y="85"/>
                    <a:pt x="73" y="84"/>
                    <a:pt x="77" y="84"/>
                  </a:cubicBezTo>
                  <a:cubicBezTo>
                    <a:pt x="79" y="85"/>
                    <a:pt x="79" y="85"/>
                    <a:pt x="80" y="85"/>
                  </a:cubicBezTo>
                  <a:cubicBezTo>
                    <a:pt x="82" y="86"/>
                    <a:pt x="84" y="87"/>
                    <a:pt x="91" y="90"/>
                  </a:cubicBezTo>
                  <a:cubicBezTo>
                    <a:pt x="93" y="93"/>
                    <a:pt x="95" y="95"/>
                    <a:pt x="97" y="96"/>
                  </a:cubicBezTo>
                  <a:cubicBezTo>
                    <a:pt x="99" y="96"/>
                    <a:pt x="100" y="97"/>
                    <a:pt x="102" y="97"/>
                  </a:cubicBezTo>
                  <a:cubicBezTo>
                    <a:pt x="103" y="96"/>
                    <a:pt x="104" y="96"/>
                    <a:pt x="105" y="95"/>
                  </a:cubicBezTo>
                  <a:cubicBezTo>
                    <a:pt x="105" y="95"/>
                    <a:pt x="105" y="95"/>
                    <a:pt x="105" y="95"/>
                  </a:cubicBezTo>
                  <a:cubicBezTo>
                    <a:pt x="107" y="94"/>
                    <a:pt x="109" y="93"/>
                    <a:pt x="109" y="91"/>
                  </a:cubicBezTo>
                  <a:cubicBezTo>
                    <a:pt x="109" y="90"/>
                    <a:pt x="109" y="90"/>
                    <a:pt x="109" y="90"/>
                  </a:cubicBezTo>
                  <a:cubicBezTo>
                    <a:pt x="109" y="86"/>
                    <a:pt x="113" y="85"/>
                    <a:pt x="117" y="85"/>
                  </a:cubicBezTo>
                  <a:cubicBezTo>
                    <a:pt x="119" y="85"/>
                    <a:pt x="122" y="85"/>
                    <a:pt x="124" y="85"/>
                  </a:cubicBezTo>
                  <a:cubicBezTo>
                    <a:pt x="124" y="85"/>
                    <a:pt x="124" y="85"/>
                    <a:pt x="124" y="85"/>
                  </a:cubicBezTo>
                  <a:cubicBezTo>
                    <a:pt x="124" y="85"/>
                    <a:pt x="124" y="85"/>
                    <a:pt x="124" y="85"/>
                  </a:cubicBezTo>
                  <a:cubicBezTo>
                    <a:pt x="124" y="85"/>
                    <a:pt x="124" y="85"/>
                    <a:pt x="124" y="85"/>
                  </a:cubicBezTo>
                  <a:cubicBezTo>
                    <a:pt x="124" y="86"/>
                    <a:pt x="125" y="86"/>
                    <a:pt x="125" y="86"/>
                  </a:cubicBezTo>
                  <a:cubicBezTo>
                    <a:pt x="125" y="86"/>
                    <a:pt x="125" y="86"/>
                    <a:pt x="125" y="86"/>
                  </a:cubicBezTo>
                  <a:cubicBezTo>
                    <a:pt x="191" y="87"/>
                    <a:pt x="194" y="83"/>
                    <a:pt x="197" y="80"/>
                  </a:cubicBezTo>
                  <a:cubicBezTo>
                    <a:pt x="197" y="79"/>
                    <a:pt x="198" y="78"/>
                    <a:pt x="199" y="78"/>
                  </a:cubicBezTo>
                  <a:cubicBezTo>
                    <a:pt x="199" y="78"/>
                    <a:pt x="199" y="78"/>
                    <a:pt x="199" y="78"/>
                  </a:cubicBezTo>
                  <a:cubicBezTo>
                    <a:pt x="199" y="77"/>
                    <a:pt x="199" y="77"/>
                    <a:pt x="199" y="77"/>
                  </a:cubicBezTo>
                  <a:cubicBezTo>
                    <a:pt x="200" y="71"/>
                    <a:pt x="201" y="70"/>
                    <a:pt x="202" y="74"/>
                  </a:cubicBezTo>
                  <a:cubicBezTo>
                    <a:pt x="201" y="88"/>
                    <a:pt x="200" y="100"/>
                    <a:pt x="201" y="104"/>
                  </a:cubicBezTo>
                  <a:cubicBezTo>
                    <a:pt x="202" y="113"/>
                    <a:pt x="205" y="111"/>
                    <a:pt x="211" y="94"/>
                  </a:cubicBezTo>
                  <a:cubicBezTo>
                    <a:pt x="211" y="93"/>
                    <a:pt x="211" y="93"/>
                    <a:pt x="211" y="93"/>
                  </a:cubicBezTo>
                  <a:cubicBezTo>
                    <a:pt x="211" y="86"/>
                    <a:pt x="215" y="84"/>
                    <a:pt x="221" y="84"/>
                  </a:cubicBezTo>
                  <a:cubicBezTo>
                    <a:pt x="224" y="84"/>
                    <a:pt x="228" y="84"/>
                    <a:pt x="231" y="84"/>
                  </a:cubicBezTo>
                  <a:cubicBezTo>
                    <a:pt x="233" y="85"/>
                    <a:pt x="236" y="85"/>
                    <a:pt x="238" y="85"/>
                  </a:cubicBezTo>
                  <a:cubicBezTo>
                    <a:pt x="240" y="90"/>
                    <a:pt x="243" y="93"/>
                    <a:pt x="246" y="93"/>
                  </a:cubicBezTo>
                  <a:cubicBezTo>
                    <a:pt x="249" y="93"/>
                    <a:pt x="252" y="91"/>
                    <a:pt x="256" y="86"/>
                  </a:cubicBezTo>
                  <a:cubicBezTo>
                    <a:pt x="268" y="80"/>
                    <a:pt x="287" y="82"/>
                    <a:pt x="306" y="84"/>
                  </a:cubicBezTo>
                  <a:cubicBezTo>
                    <a:pt x="323" y="85"/>
                    <a:pt x="340" y="87"/>
                    <a:pt x="351" y="83"/>
                  </a:cubicBezTo>
                  <a:cubicBezTo>
                    <a:pt x="352" y="82"/>
                    <a:pt x="352" y="82"/>
                    <a:pt x="352" y="82"/>
                  </a:cubicBezTo>
                  <a:cubicBezTo>
                    <a:pt x="352" y="82"/>
                    <a:pt x="352" y="82"/>
                    <a:pt x="352" y="82"/>
                  </a:cubicBezTo>
                  <a:cubicBezTo>
                    <a:pt x="354" y="78"/>
                    <a:pt x="355" y="74"/>
                    <a:pt x="356" y="71"/>
                  </a:cubicBezTo>
                  <a:cubicBezTo>
                    <a:pt x="356" y="85"/>
                    <a:pt x="356" y="96"/>
                    <a:pt x="357" y="101"/>
                  </a:cubicBezTo>
                  <a:cubicBezTo>
                    <a:pt x="357" y="104"/>
                    <a:pt x="358" y="105"/>
                    <a:pt x="359" y="106"/>
                  </a:cubicBezTo>
                  <a:cubicBezTo>
                    <a:pt x="360" y="108"/>
                    <a:pt x="362" y="107"/>
                    <a:pt x="363" y="105"/>
                  </a:cubicBezTo>
                  <a:cubicBezTo>
                    <a:pt x="364" y="104"/>
                    <a:pt x="366" y="100"/>
                    <a:pt x="367" y="94"/>
                  </a:cubicBezTo>
                  <a:cubicBezTo>
                    <a:pt x="367" y="94"/>
                    <a:pt x="367" y="94"/>
                    <a:pt x="367" y="94"/>
                  </a:cubicBezTo>
                  <a:cubicBezTo>
                    <a:pt x="368" y="84"/>
                    <a:pt x="373" y="83"/>
                    <a:pt x="379" y="83"/>
                  </a:cubicBezTo>
                  <a:cubicBezTo>
                    <a:pt x="381" y="83"/>
                    <a:pt x="383" y="84"/>
                    <a:pt x="385" y="84"/>
                  </a:cubicBezTo>
                  <a:cubicBezTo>
                    <a:pt x="388" y="85"/>
                    <a:pt x="391" y="85"/>
                    <a:pt x="394" y="85"/>
                  </a:cubicBezTo>
                  <a:cubicBezTo>
                    <a:pt x="397" y="90"/>
                    <a:pt x="400" y="93"/>
                    <a:pt x="404" y="93"/>
                  </a:cubicBezTo>
                  <a:cubicBezTo>
                    <a:pt x="408" y="94"/>
                    <a:pt x="412" y="91"/>
                    <a:pt x="416" y="86"/>
                  </a:cubicBezTo>
                  <a:cubicBezTo>
                    <a:pt x="417" y="85"/>
                    <a:pt x="417" y="85"/>
                    <a:pt x="417" y="85"/>
                  </a:cubicBezTo>
                  <a:cubicBezTo>
                    <a:pt x="416" y="84"/>
                    <a:pt x="416" y="84"/>
                    <a:pt x="416" y="84"/>
                  </a:cubicBezTo>
                  <a:cubicBezTo>
                    <a:pt x="416" y="84"/>
                    <a:pt x="416" y="85"/>
                    <a:pt x="417" y="84"/>
                  </a:cubicBezTo>
                  <a:cubicBezTo>
                    <a:pt x="422" y="82"/>
                    <a:pt x="442" y="83"/>
                    <a:pt x="464" y="83"/>
                  </a:cubicBezTo>
                  <a:cubicBezTo>
                    <a:pt x="476" y="84"/>
                    <a:pt x="488" y="84"/>
                    <a:pt x="498" y="84"/>
                  </a:cubicBezTo>
                  <a:cubicBezTo>
                    <a:pt x="500" y="84"/>
                    <a:pt x="500" y="84"/>
                    <a:pt x="500" y="84"/>
                  </a:cubicBezTo>
                  <a:cubicBezTo>
                    <a:pt x="500" y="82"/>
                    <a:pt x="500" y="82"/>
                    <a:pt x="500" y="82"/>
                  </a:cubicBezTo>
                  <a:cubicBezTo>
                    <a:pt x="501" y="69"/>
                    <a:pt x="501" y="64"/>
                    <a:pt x="501" y="64"/>
                  </a:cubicBezTo>
                  <a:cubicBezTo>
                    <a:pt x="502" y="64"/>
                    <a:pt x="501" y="70"/>
                    <a:pt x="502" y="75"/>
                  </a:cubicBezTo>
                  <a:cubicBezTo>
                    <a:pt x="502" y="77"/>
                    <a:pt x="502" y="80"/>
                    <a:pt x="503" y="82"/>
                  </a:cubicBezTo>
                  <a:cubicBezTo>
                    <a:pt x="502" y="96"/>
                    <a:pt x="502" y="104"/>
                    <a:pt x="504" y="106"/>
                  </a:cubicBezTo>
                  <a:cubicBezTo>
                    <a:pt x="507" y="108"/>
                    <a:pt x="510" y="102"/>
                    <a:pt x="513" y="88"/>
                  </a:cubicBezTo>
                  <a:cubicBezTo>
                    <a:pt x="510" y="87"/>
                    <a:pt x="510" y="87"/>
                    <a:pt x="510" y="87"/>
                  </a:cubicBezTo>
                  <a:cubicBezTo>
                    <a:pt x="507" y="98"/>
                    <a:pt x="506" y="103"/>
                    <a:pt x="506" y="103"/>
                  </a:cubicBezTo>
                  <a:cubicBezTo>
                    <a:pt x="505" y="102"/>
                    <a:pt x="505" y="95"/>
                    <a:pt x="506" y="82"/>
                  </a:cubicBezTo>
                  <a:cubicBezTo>
                    <a:pt x="506" y="82"/>
                    <a:pt x="506" y="82"/>
                    <a:pt x="506" y="82"/>
                  </a:cubicBezTo>
                  <a:cubicBezTo>
                    <a:pt x="506" y="80"/>
                    <a:pt x="505" y="77"/>
                    <a:pt x="505" y="75"/>
                  </a:cubicBezTo>
                  <a:cubicBezTo>
                    <a:pt x="505" y="68"/>
                    <a:pt x="504" y="61"/>
                    <a:pt x="502" y="61"/>
                  </a:cubicBezTo>
                  <a:cubicBezTo>
                    <a:pt x="500" y="61"/>
                    <a:pt x="498" y="66"/>
                    <a:pt x="497" y="81"/>
                  </a:cubicBezTo>
                  <a:cubicBezTo>
                    <a:pt x="487" y="81"/>
                    <a:pt x="475" y="80"/>
                    <a:pt x="464" y="80"/>
                  </a:cubicBezTo>
                  <a:cubicBezTo>
                    <a:pt x="442" y="79"/>
                    <a:pt x="421" y="79"/>
                    <a:pt x="415" y="81"/>
                  </a:cubicBezTo>
                  <a:cubicBezTo>
                    <a:pt x="414" y="82"/>
                    <a:pt x="413" y="83"/>
                    <a:pt x="413" y="85"/>
                  </a:cubicBezTo>
                  <a:cubicBezTo>
                    <a:pt x="410" y="88"/>
                    <a:pt x="407" y="90"/>
                    <a:pt x="404" y="90"/>
                  </a:cubicBezTo>
                  <a:cubicBezTo>
                    <a:pt x="401" y="90"/>
                    <a:pt x="399" y="87"/>
                    <a:pt x="396" y="83"/>
                  </a:cubicBezTo>
                  <a:cubicBezTo>
                    <a:pt x="396" y="82"/>
                    <a:pt x="396" y="82"/>
                    <a:pt x="396" y="82"/>
                  </a:cubicBezTo>
                  <a:cubicBezTo>
                    <a:pt x="395" y="82"/>
                    <a:pt x="395" y="82"/>
                    <a:pt x="395" y="82"/>
                  </a:cubicBezTo>
                  <a:cubicBezTo>
                    <a:pt x="392" y="82"/>
                    <a:pt x="389" y="81"/>
                    <a:pt x="386" y="81"/>
                  </a:cubicBezTo>
                  <a:cubicBezTo>
                    <a:pt x="383" y="80"/>
                    <a:pt x="381" y="80"/>
                    <a:pt x="379" y="80"/>
                  </a:cubicBezTo>
                  <a:cubicBezTo>
                    <a:pt x="371" y="79"/>
                    <a:pt x="365" y="81"/>
                    <a:pt x="364" y="94"/>
                  </a:cubicBezTo>
                  <a:cubicBezTo>
                    <a:pt x="363" y="99"/>
                    <a:pt x="362" y="102"/>
                    <a:pt x="361" y="103"/>
                  </a:cubicBezTo>
                  <a:cubicBezTo>
                    <a:pt x="361" y="103"/>
                    <a:pt x="360" y="102"/>
                    <a:pt x="360" y="101"/>
                  </a:cubicBezTo>
                  <a:cubicBezTo>
                    <a:pt x="359" y="95"/>
                    <a:pt x="359" y="82"/>
                    <a:pt x="359" y="66"/>
                  </a:cubicBezTo>
                  <a:cubicBezTo>
                    <a:pt x="359" y="66"/>
                    <a:pt x="359" y="66"/>
                    <a:pt x="359" y="66"/>
                  </a:cubicBezTo>
                  <a:cubicBezTo>
                    <a:pt x="360" y="61"/>
                    <a:pt x="359" y="59"/>
                    <a:pt x="358" y="59"/>
                  </a:cubicBezTo>
                  <a:cubicBezTo>
                    <a:pt x="358" y="59"/>
                    <a:pt x="358" y="59"/>
                    <a:pt x="358" y="59"/>
                  </a:cubicBezTo>
                  <a:cubicBezTo>
                    <a:pt x="358" y="59"/>
                    <a:pt x="358" y="59"/>
                    <a:pt x="358" y="59"/>
                  </a:cubicBezTo>
                  <a:cubicBezTo>
                    <a:pt x="358" y="59"/>
                    <a:pt x="358" y="59"/>
                    <a:pt x="358" y="59"/>
                  </a:cubicBezTo>
                  <a:cubicBezTo>
                    <a:pt x="356" y="59"/>
                    <a:pt x="355" y="62"/>
                    <a:pt x="354" y="67"/>
                  </a:cubicBezTo>
                  <a:cubicBezTo>
                    <a:pt x="354" y="67"/>
                    <a:pt x="354" y="67"/>
                    <a:pt x="354" y="67"/>
                  </a:cubicBezTo>
                  <a:cubicBezTo>
                    <a:pt x="353" y="71"/>
                    <a:pt x="351" y="76"/>
                    <a:pt x="349" y="80"/>
                  </a:cubicBezTo>
                  <a:cubicBezTo>
                    <a:pt x="339" y="83"/>
                    <a:pt x="323" y="82"/>
                    <a:pt x="307" y="80"/>
                  </a:cubicBezTo>
                  <a:cubicBezTo>
                    <a:pt x="287" y="79"/>
                    <a:pt x="267" y="77"/>
                    <a:pt x="254" y="84"/>
                  </a:cubicBezTo>
                  <a:cubicBezTo>
                    <a:pt x="253" y="84"/>
                    <a:pt x="253" y="84"/>
                    <a:pt x="253" y="84"/>
                  </a:cubicBezTo>
                  <a:cubicBezTo>
                    <a:pt x="250" y="88"/>
                    <a:pt x="248" y="90"/>
                    <a:pt x="246" y="90"/>
                  </a:cubicBezTo>
                  <a:cubicBezTo>
                    <a:pt x="244" y="90"/>
                    <a:pt x="242" y="87"/>
                    <a:pt x="241" y="83"/>
                  </a:cubicBezTo>
                  <a:cubicBezTo>
                    <a:pt x="240" y="82"/>
                    <a:pt x="240" y="82"/>
                    <a:pt x="240" y="82"/>
                  </a:cubicBezTo>
                  <a:cubicBezTo>
                    <a:pt x="239" y="82"/>
                    <a:pt x="239" y="82"/>
                    <a:pt x="239" y="82"/>
                  </a:cubicBezTo>
                  <a:cubicBezTo>
                    <a:pt x="237" y="82"/>
                    <a:pt x="234" y="81"/>
                    <a:pt x="232" y="81"/>
                  </a:cubicBezTo>
                  <a:cubicBezTo>
                    <a:pt x="228" y="81"/>
                    <a:pt x="224" y="80"/>
                    <a:pt x="221" y="80"/>
                  </a:cubicBezTo>
                  <a:cubicBezTo>
                    <a:pt x="213" y="81"/>
                    <a:pt x="207" y="83"/>
                    <a:pt x="208" y="93"/>
                  </a:cubicBezTo>
                  <a:cubicBezTo>
                    <a:pt x="205" y="101"/>
                    <a:pt x="204" y="104"/>
                    <a:pt x="204" y="104"/>
                  </a:cubicBezTo>
                  <a:cubicBezTo>
                    <a:pt x="203" y="99"/>
                    <a:pt x="204" y="88"/>
                    <a:pt x="205" y="74"/>
                  </a:cubicBezTo>
                  <a:cubicBezTo>
                    <a:pt x="205" y="74"/>
                    <a:pt x="205" y="74"/>
                    <a:pt x="205" y="74"/>
                  </a:cubicBezTo>
                  <a:cubicBezTo>
                    <a:pt x="203" y="58"/>
                    <a:pt x="200" y="58"/>
                    <a:pt x="196" y="76"/>
                  </a:cubicBezTo>
                  <a:cubicBezTo>
                    <a:pt x="195" y="76"/>
                    <a:pt x="195" y="77"/>
                    <a:pt x="194" y="78"/>
                  </a:cubicBezTo>
                  <a:cubicBezTo>
                    <a:pt x="193" y="81"/>
                    <a:pt x="192" y="84"/>
                    <a:pt x="126" y="82"/>
                  </a:cubicBezTo>
                  <a:cubicBezTo>
                    <a:pt x="126" y="82"/>
                    <a:pt x="126" y="82"/>
                    <a:pt x="126" y="82"/>
                  </a:cubicBezTo>
                  <a:cubicBezTo>
                    <a:pt x="126" y="82"/>
                    <a:pt x="126" y="82"/>
                    <a:pt x="126" y="82"/>
                  </a:cubicBezTo>
                  <a:cubicBezTo>
                    <a:pt x="125" y="82"/>
                    <a:pt x="125" y="82"/>
                    <a:pt x="124" y="82"/>
                  </a:cubicBezTo>
                  <a:cubicBezTo>
                    <a:pt x="124" y="82"/>
                    <a:pt x="124" y="82"/>
                    <a:pt x="124" y="82"/>
                  </a:cubicBezTo>
                  <a:cubicBezTo>
                    <a:pt x="122" y="82"/>
                    <a:pt x="120" y="82"/>
                    <a:pt x="117" y="82"/>
                  </a:cubicBezTo>
                  <a:cubicBezTo>
                    <a:pt x="111" y="82"/>
                    <a:pt x="106" y="83"/>
                    <a:pt x="106" y="90"/>
                  </a:cubicBezTo>
                  <a:cubicBezTo>
                    <a:pt x="106" y="91"/>
                    <a:pt x="105" y="92"/>
                    <a:pt x="104" y="93"/>
                  </a:cubicBezTo>
                  <a:cubicBezTo>
                    <a:pt x="104" y="93"/>
                    <a:pt x="104" y="93"/>
                    <a:pt x="104" y="93"/>
                  </a:cubicBezTo>
                  <a:cubicBezTo>
                    <a:pt x="103" y="93"/>
                    <a:pt x="102" y="93"/>
                    <a:pt x="101" y="93"/>
                  </a:cubicBezTo>
                  <a:cubicBezTo>
                    <a:pt x="101" y="93"/>
                    <a:pt x="100" y="93"/>
                    <a:pt x="99" y="93"/>
                  </a:cubicBezTo>
                  <a:cubicBezTo>
                    <a:pt x="97" y="92"/>
                    <a:pt x="95" y="91"/>
                    <a:pt x="93" y="88"/>
                  </a:cubicBezTo>
                  <a:cubicBezTo>
                    <a:pt x="93" y="87"/>
                    <a:pt x="93" y="87"/>
                    <a:pt x="93" y="87"/>
                  </a:cubicBezTo>
                  <a:cubicBezTo>
                    <a:pt x="85" y="84"/>
                    <a:pt x="83" y="83"/>
                    <a:pt x="82" y="82"/>
                  </a:cubicBezTo>
                  <a:cubicBezTo>
                    <a:pt x="80" y="82"/>
                    <a:pt x="80" y="82"/>
                    <a:pt x="78" y="81"/>
                  </a:cubicBezTo>
                  <a:cubicBezTo>
                    <a:pt x="77" y="81"/>
                    <a:pt x="77" y="81"/>
                    <a:pt x="77" y="81"/>
                  </a:cubicBezTo>
                  <a:cubicBezTo>
                    <a:pt x="73" y="81"/>
                    <a:pt x="69" y="82"/>
                    <a:pt x="65" y="84"/>
                  </a:cubicBezTo>
                  <a:cubicBezTo>
                    <a:pt x="62" y="86"/>
                    <a:pt x="59" y="90"/>
                    <a:pt x="59" y="96"/>
                  </a:cubicBezTo>
                  <a:cubicBezTo>
                    <a:pt x="57" y="102"/>
                    <a:pt x="56" y="108"/>
                    <a:pt x="56" y="107"/>
                  </a:cubicBezTo>
                  <a:cubicBezTo>
                    <a:pt x="55" y="105"/>
                    <a:pt x="55" y="97"/>
                    <a:pt x="57" y="81"/>
                  </a:cubicBezTo>
                  <a:cubicBezTo>
                    <a:pt x="57" y="81"/>
                    <a:pt x="57" y="81"/>
                    <a:pt x="57" y="81"/>
                  </a:cubicBezTo>
                  <a:cubicBezTo>
                    <a:pt x="56" y="78"/>
                    <a:pt x="56" y="76"/>
                    <a:pt x="55" y="74"/>
                  </a:cubicBezTo>
                  <a:cubicBezTo>
                    <a:pt x="54" y="69"/>
                    <a:pt x="54" y="66"/>
                    <a:pt x="52" y="66"/>
                  </a:cubicBezTo>
                  <a:cubicBezTo>
                    <a:pt x="52" y="66"/>
                    <a:pt x="52" y="66"/>
                    <a:pt x="52" y="66"/>
                  </a:cubicBezTo>
                  <a:cubicBezTo>
                    <a:pt x="50" y="66"/>
                    <a:pt x="49" y="70"/>
                    <a:pt x="47" y="80"/>
                  </a:cubicBezTo>
                  <a:cubicBezTo>
                    <a:pt x="43" y="82"/>
                    <a:pt x="40" y="83"/>
                    <a:pt x="36" y="83"/>
                  </a:cubicBezTo>
                  <a:cubicBezTo>
                    <a:pt x="32" y="83"/>
                    <a:pt x="28" y="82"/>
                    <a:pt x="25" y="80"/>
                  </a:cubicBezTo>
                  <a:close/>
                  <a:moveTo>
                    <a:pt x="357" y="63"/>
                  </a:moveTo>
                  <a:cubicBezTo>
                    <a:pt x="358" y="63"/>
                    <a:pt x="358" y="62"/>
                    <a:pt x="358" y="62"/>
                  </a:cubicBezTo>
                  <a:cubicBezTo>
                    <a:pt x="358" y="62"/>
                    <a:pt x="358" y="62"/>
                    <a:pt x="358" y="62"/>
                  </a:cubicBezTo>
                  <a:cubicBezTo>
                    <a:pt x="357" y="62"/>
                    <a:pt x="357" y="63"/>
                    <a:pt x="357"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pic>
        <p:nvPicPr>
          <p:cNvPr id="35" name="图片 34" descr="11"/>
          <p:cNvPicPr>
            <a:picLocks noChangeAspect="1"/>
          </p:cNvPicPr>
          <p:nvPr/>
        </p:nvPicPr>
        <p:blipFill>
          <a:blip r:embed="rId2"/>
          <a:stretch>
            <a:fillRect/>
          </a:stretch>
        </p:blipFill>
        <p:spPr>
          <a:xfrm>
            <a:off x="4532694" y="-587871"/>
            <a:ext cx="6034726" cy="2640192"/>
          </a:xfrm>
          <a:prstGeom prst="rect">
            <a:avLst/>
          </a:prstGeom>
        </p:spPr>
      </p:pic>
      <p:pic>
        <p:nvPicPr>
          <p:cNvPr id="5" name="图片 4" descr="89"/>
          <p:cNvPicPr>
            <a:picLocks noChangeAspect="1"/>
          </p:cNvPicPr>
          <p:nvPr/>
        </p:nvPicPr>
        <p:blipFill>
          <a:blip r:embed="rId3"/>
          <a:stretch>
            <a:fillRect/>
          </a:stretch>
        </p:blipFill>
        <p:spPr>
          <a:xfrm>
            <a:off x="-601635" y="2846009"/>
            <a:ext cx="5404204" cy="2851636"/>
          </a:xfrm>
          <a:prstGeom prst="rect">
            <a:avLst/>
          </a:prstGeom>
        </p:spPr>
      </p:pic>
      <p:pic>
        <p:nvPicPr>
          <p:cNvPr id="6" name="图片 5" descr="852"/>
          <p:cNvPicPr>
            <a:picLocks noChangeAspect="1"/>
          </p:cNvPicPr>
          <p:nvPr/>
        </p:nvPicPr>
        <p:blipFill>
          <a:blip r:embed="rId4"/>
          <a:stretch>
            <a:fillRect/>
          </a:stretch>
        </p:blipFill>
        <p:spPr>
          <a:xfrm>
            <a:off x="1358265" y="716280"/>
            <a:ext cx="981075" cy="889635"/>
          </a:xfrm>
          <a:prstGeom prst="rect">
            <a:avLst/>
          </a:prstGeom>
        </p:spPr>
      </p:pic>
      <p:sp>
        <p:nvSpPr>
          <p:cNvPr id="10" name="圆角矩形 9"/>
          <p:cNvSpPr/>
          <p:nvPr/>
        </p:nvSpPr>
        <p:spPr>
          <a:xfrm>
            <a:off x="2372360" y="2681605"/>
            <a:ext cx="4398645" cy="698500"/>
          </a:xfrm>
          <a:prstGeom prst="roundRect">
            <a:avLst/>
          </a:prstGeom>
          <a:noFill/>
          <a:ln>
            <a:solidFill>
              <a:srgbClr val="FF7F7F"/>
            </a:solid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sz="2400" b="1">
                <a:solidFill>
                  <a:schemeClr val="tx1"/>
                </a:solidFill>
              </a:rPr>
              <a:t>项目三 老年人身体状况的观察</a:t>
            </a:r>
            <a:endParaRPr sz="2400" b="1">
              <a:solidFill>
                <a:schemeClr val="tx1"/>
              </a:solidFill>
            </a:endParaRPr>
          </a:p>
        </p:txBody>
      </p:sp>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3"/>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par>
                          <p:cTn id="10" fill="hold">
                            <p:stCondLst>
                              <p:cond delay="1000"/>
                            </p:stCondLst>
                            <p:childTnLst>
                              <p:par>
                                <p:cTn id="11" presetID="50" presetClass="entr" presetSubtype="0" decel="100000" fill="hold" nodeType="afterEffect">
                                  <p:stCondLst>
                                    <p:cond delay="0"/>
                                  </p:stCondLst>
                                  <p:childTnLst>
                                    <p:set>
                                      <p:cBhvr>
                                        <p:cTn id="12" dur="1" fill="hold">
                                          <p:stCondLst>
                                            <p:cond delay="0"/>
                                          </p:stCondLst>
                                        </p:cTn>
                                        <p:tgtEl>
                                          <p:spTgt spid="35"/>
                                        </p:tgtEl>
                                        <p:attrNameLst>
                                          <p:attrName>style.visibility</p:attrName>
                                        </p:attrNameLst>
                                      </p:cBhvr>
                                      <p:to>
                                        <p:strVal val="visible"/>
                                      </p:to>
                                    </p:set>
                                    <p:anim calcmode="lin" valueType="num">
                                      <p:cBhvr>
                                        <p:cTn id="13" dur="1000" fill="hold"/>
                                        <p:tgtEl>
                                          <p:spTgt spid="35"/>
                                        </p:tgtEl>
                                        <p:attrNameLst>
                                          <p:attrName>ppt_w</p:attrName>
                                        </p:attrNameLst>
                                      </p:cBhvr>
                                      <p:tavLst>
                                        <p:tav tm="0">
                                          <p:val>
                                            <p:strVal val="#ppt_w+.3"/>
                                          </p:val>
                                        </p:tav>
                                        <p:tav tm="100000">
                                          <p:val>
                                            <p:strVal val="#ppt_w"/>
                                          </p:val>
                                        </p:tav>
                                      </p:tavLst>
                                    </p:anim>
                                    <p:anim calcmode="lin" valueType="num">
                                      <p:cBhvr>
                                        <p:cTn id="14" dur="1000" fill="hold"/>
                                        <p:tgtEl>
                                          <p:spTgt spid="35"/>
                                        </p:tgtEl>
                                        <p:attrNameLst>
                                          <p:attrName>ppt_h</p:attrName>
                                        </p:attrNameLst>
                                      </p:cBhvr>
                                      <p:tavLst>
                                        <p:tav tm="0">
                                          <p:val>
                                            <p:strVal val="#ppt_h"/>
                                          </p:val>
                                        </p:tav>
                                        <p:tav tm="100000">
                                          <p:val>
                                            <p:strVal val="#ppt_h"/>
                                          </p:val>
                                        </p:tav>
                                      </p:tavLst>
                                    </p:anim>
                                    <p:animEffect transition="in" filter="fade">
                                      <p:cBhvr>
                                        <p:cTn id="15" dur="1000"/>
                                        <p:tgtEl>
                                          <p:spTgt spid="35"/>
                                        </p:tgtEl>
                                      </p:cBhvr>
                                    </p:animEffect>
                                  </p:childTnLst>
                                </p:cTn>
                              </p:par>
                            </p:childTnLst>
                          </p:cTn>
                        </p:par>
                        <p:par>
                          <p:cTn id="16" fill="hold">
                            <p:stCondLst>
                              <p:cond delay="20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3"/>
                                        </p:tgtEl>
                                        <p:attrNameLst>
                                          <p:attrName>ppt_y</p:attrName>
                                        </p:attrNameLst>
                                      </p:cBhvr>
                                      <p:tavLst>
                                        <p:tav tm="0">
                                          <p:val>
                                            <p:strVal val="#ppt_y"/>
                                          </p:val>
                                        </p:tav>
                                        <p:tav tm="100000">
                                          <p:val>
                                            <p:strVal val="#ppt_y"/>
                                          </p:val>
                                        </p:tav>
                                      </p:tavLst>
                                    </p:anim>
                                    <p:anim calcmode="lin" valueType="num">
                                      <p:cBhvr>
                                        <p:cTn id="21"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3"/>
                                        </p:tgtEl>
                                      </p:cBhvr>
                                    </p:animEffect>
                                  </p:childTnLst>
                                </p:cTn>
                              </p:par>
                            </p:childTnLst>
                          </p:cTn>
                        </p:par>
                        <p:par>
                          <p:cTn id="24" fill="hold">
                            <p:stCondLst>
                              <p:cond delay="2799"/>
                            </p:stCondLst>
                            <p:childTnLst>
                              <p:par>
                                <p:cTn id="25" presetID="53" presetClass="entr" presetSubtype="16" fill="hold" nodeType="after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p:cTn id="27" dur="500" fill="hold"/>
                                        <p:tgtEl>
                                          <p:spTgt spid="39"/>
                                        </p:tgtEl>
                                        <p:attrNameLst>
                                          <p:attrName>ppt_w</p:attrName>
                                        </p:attrNameLst>
                                      </p:cBhvr>
                                      <p:tavLst>
                                        <p:tav tm="0">
                                          <p:val>
                                            <p:fltVal val="0"/>
                                          </p:val>
                                        </p:tav>
                                        <p:tav tm="100000">
                                          <p:val>
                                            <p:strVal val="#ppt_w"/>
                                          </p:val>
                                        </p:tav>
                                      </p:tavLst>
                                    </p:anim>
                                    <p:anim calcmode="lin" valueType="num">
                                      <p:cBhvr>
                                        <p:cTn id="28" dur="500" fill="hold"/>
                                        <p:tgtEl>
                                          <p:spTgt spid="39"/>
                                        </p:tgtEl>
                                        <p:attrNameLst>
                                          <p:attrName>ppt_h</p:attrName>
                                        </p:attrNameLst>
                                      </p:cBhvr>
                                      <p:tavLst>
                                        <p:tav tm="0">
                                          <p:val>
                                            <p:fltVal val="0"/>
                                          </p:val>
                                        </p:tav>
                                        <p:tav tm="100000">
                                          <p:val>
                                            <p:strVal val="#ppt_h"/>
                                          </p:val>
                                        </p:tav>
                                      </p:tavLst>
                                    </p:anim>
                                    <p:animEffect transition="in" filter="fade">
                                      <p:cBhvr>
                                        <p:cTn id="29" dur="500"/>
                                        <p:tgtEl>
                                          <p:spTgt spid="39"/>
                                        </p:tgtEl>
                                      </p:cBhvr>
                                    </p:animEffect>
                                  </p:childTnLst>
                                </p:cTn>
                              </p:par>
                              <p:par>
                                <p:cTn id="30" presetID="53" presetClass="entr" presetSubtype="16" fill="hold" nodeType="withEffect">
                                  <p:stCondLst>
                                    <p:cond delay="0"/>
                                  </p:stCondLst>
                                  <p:childTnLst>
                                    <p:set>
                                      <p:cBhvr>
                                        <p:cTn id="31" dur="1" fill="hold">
                                          <p:stCondLst>
                                            <p:cond delay="0"/>
                                          </p:stCondLst>
                                        </p:cTn>
                                        <p:tgtEl>
                                          <p:spTgt spid="42"/>
                                        </p:tgtEl>
                                        <p:attrNameLst>
                                          <p:attrName>style.visibility</p:attrName>
                                        </p:attrNameLst>
                                      </p:cBhvr>
                                      <p:to>
                                        <p:strVal val="visible"/>
                                      </p:to>
                                    </p:set>
                                    <p:anim calcmode="lin" valueType="num">
                                      <p:cBhvr>
                                        <p:cTn id="32" dur="500" fill="hold"/>
                                        <p:tgtEl>
                                          <p:spTgt spid="42"/>
                                        </p:tgtEl>
                                        <p:attrNameLst>
                                          <p:attrName>ppt_w</p:attrName>
                                        </p:attrNameLst>
                                      </p:cBhvr>
                                      <p:tavLst>
                                        <p:tav tm="0">
                                          <p:val>
                                            <p:fltVal val="0"/>
                                          </p:val>
                                        </p:tav>
                                        <p:tav tm="100000">
                                          <p:val>
                                            <p:strVal val="#ppt_w"/>
                                          </p:val>
                                        </p:tav>
                                      </p:tavLst>
                                    </p:anim>
                                    <p:anim calcmode="lin" valueType="num">
                                      <p:cBhvr>
                                        <p:cTn id="33" dur="500" fill="hold"/>
                                        <p:tgtEl>
                                          <p:spTgt spid="42"/>
                                        </p:tgtEl>
                                        <p:attrNameLst>
                                          <p:attrName>ppt_h</p:attrName>
                                        </p:attrNameLst>
                                      </p:cBhvr>
                                      <p:tavLst>
                                        <p:tav tm="0">
                                          <p:val>
                                            <p:fltVal val="0"/>
                                          </p:val>
                                        </p:tav>
                                        <p:tav tm="100000">
                                          <p:val>
                                            <p:strVal val="#ppt_h"/>
                                          </p:val>
                                        </p:tav>
                                      </p:tavLst>
                                    </p:anim>
                                    <p:animEffect transition="in" filter="fade">
                                      <p:cBhvr>
                                        <p:cTn id="34" dur="500"/>
                                        <p:tgtEl>
                                          <p:spTgt spid="42"/>
                                        </p:tgtEl>
                                      </p:cBhvr>
                                    </p:animEffect>
                                  </p:childTnLst>
                                </p:cTn>
                              </p:par>
                              <p:par>
                                <p:cTn id="35" presetID="53" presetClass="entr" presetSubtype="16" fill="hold" nodeType="withEffect">
                                  <p:stCondLst>
                                    <p:cond delay="0"/>
                                  </p:stCondLst>
                                  <p:childTnLst>
                                    <p:set>
                                      <p:cBhvr>
                                        <p:cTn id="36" dur="1" fill="hold">
                                          <p:stCondLst>
                                            <p:cond delay="0"/>
                                          </p:stCondLst>
                                        </p:cTn>
                                        <p:tgtEl>
                                          <p:spTgt spid="45"/>
                                        </p:tgtEl>
                                        <p:attrNameLst>
                                          <p:attrName>style.visibility</p:attrName>
                                        </p:attrNameLst>
                                      </p:cBhvr>
                                      <p:to>
                                        <p:strVal val="visible"/>
                                      </p:to>
                                    </p:set>
                                    <p:anim calcmode="lin" valueType="num">
                                      <p:cBhvr>
                                        <p:cTn id="37" dur="500" fill="hold"/>
                                        <p:tgtEl>
                                          <p:spTgt spid="45"/>
                                        </p:tgtEl>
                                        <p:attrNameLst>
                                          <p:attrName>ppt_w</p:attrName>
                                        </p:attrNameLst>
                                      </p:cBhvr>
                                      <p:tavLst>
                                        <p:tav tm="0">
                                          <p:val>
                                            <p:fltVal val="0"/>
                                          </p:val>
                                        </p:tav>
                                        <p:tav tm="100000">
                                          <p:val>
                                            <p:strVal val="#ppt_w"/>
                                          </p:val>
                                        </p:tav>
                                      </p:tavLst>
                                    </p:anim>
                                    <p:anim calcmode="lin" valueType="num">
                                      <p:cBhvr>
                                        <p:cTn id="38" dur="500" fill="hold"/>
                                        <p:tgtEl>
                                          <p:spTgt spid="45"/>
                                        </p:tgtEl>
                                        <p:attrNameLst>
                                          <p:attrName>ppt_h</p:attrName>
                                        </p:attrNameLst>
                                      </p:cBhvr>
                                      <p:tavLst>
                                        <p:tav tm="0">
                                          <p:val>
                                            <p:fltVal val="0"/>
                                          </p:val>
                                        </p:tav>
                                        <p:tav tm="100000">
                                          <p:val>
                                            <p:strVal val="#ppt_h"/>
                                          </p:val>
                                        </p:tav>
                                      </p:tavLst>
                                    </p:anim>
                                    <p:animEffect transition="in" filter="fade">
                                      <p:cBhvr>
                                        <p:cTn id="39" dur="500"/>
                                        <p:tgtEl>
                                          <p:spTgt spid="45"/>
                                        </p:tgtEl>
                                      </p:cBhvr>
                                    </p:animEffect>
                                  </p:childTnLst>
                                </p:cTn>
                              </p:par>
                              <p:par>
                                <p:cTn id="40" presetID="53" presetClass="entr" presetSubtype="16" fill="hold" nodeType="withEffect">
                                  <p:stCondLst>
                                    <p:cond delay="0"/>
                                  </p:stCondLst>
                                  <p:childTnLst>
                                    <p:set>
                                      <p:cBhvr>
                                        <p:cTn id="41" dur="1" fill="hold">
                                          <p:stCondLst>
                                            <p:cond delay="0"/>
                                          </p:stCondLst>
                                        </p:cTn>
                                        <p:tgtEl>
                                          <p:spTgt spid="49"/>
                                        </p:tgtEl>
                                        <p:attrNameLst>
                                          <p:attrName>style.visibility</p:attrName>
                                        </p:attrNameLst>
                                      </p:cBhvr>
                                      <p:to>
                                        <p:strVal val="visible"/>
                                      </p:to>
                                    </p:set>
                                    <p:anim calcmode="lin" valueType="num">
                                      <p:cBhvr>
                                        <p:cTn id="42" dur="500" fill="hold"/>
                                        <p:tgtEl>
                                          <p:spTgt spid="49"/>
                                        </p:tgtEl>
                                        <p:attrNameLst>
                                          <p:attrName>ppt_w</p:attrName>
                                        </p:attrNameLst>
                                      </p:cBhvr>
                                      <p:tavLst>
                                        <p:tav tm="0">
                                          <p:val>
                                            <p:fltVal val="0"/>
                                          </p:val>
                                        </p:tav>
                                        <p:tav tm="100000">
                                          <p:val>
                                            <p:strVal val="#ppt_w"/>
                                          </p:val>
                                        </p:tav>
                                      </p:tavLst>
                                    </p:anim>
                                    <p:anim calcmode="lin" valueType="num">
                                      <p:cBhvr>
                                        <p:cTn id="43" dur="500" fill="hold"/>
                                        <p:tgtEl>
                                          <p:spTgt spid="49"/>
                                        </p:tgtEl>
                                        <p:attrNameLst>
                                          <p:attrName>ppt_h</p:attrName>
                                        </p:attrNameLst>
                                      </p:cBhvr>
                                      <p:tavLst>
                                        <p:tav tm="0">
                                          <p:val>
                                            <p:fltVal val="0"/>
                                          </p:val>
                                        </p:tav>
                                        <p:tav tm="100000">
                                          <p:val>
                                            <p:strVal val="#ppt_h"/>
                                          </p:val>
                                        </p:tav>
                                      </p:tavLst>
                                    </p:anim>
                                    <p:animEffect transition="in" filter="fade">
                                      <p:cBhvr>
                                        <p:cTn id="44" dur="500"/>
                                        <p:tgtEl>
                                          <p:spTgt spid="49"/>
                                        </p:tgtEl>
                                      </p:cBhvr>
                                    </p:animEffect>
                                  </p:childTnLst>
                                </p:cTn>
                              </p:par>
                              <p:par>
                                <p:cTn id="45" presetID="53" presetClass="entr" presetSubtype="16" fill="hold" nodeType="withEffect">
                                  <p:stCondLst>
                                    <p:cond delay="0"/>
                                  </p:stCondLst>
                                  <p:childTnLst>
                                    <p:set>
                                      <p:cBhvr>
                                        <p:cTn id="46" dur="1" fill="hold">
                                          <p:stCondLst>
                                            <p:cond delay="0"/>
                                          </p:stCondLst>
                                        </p:cTn>
                                        <p:tgtEl>
                                          <p:spTgt spid="53"/>
                                        </p:tgtEl>
                                        <p:attrNameLst>
                                          <p:attrName>style.visibility</p:attrName>
                                        </p:attrNameLst>
                                      </p:cBhvr>
                                      <p:to>
                                        <p:strVal val="visible"/>
                                      </p:to>
                                    </p:set>
                                    <p:anim calcmode="lin" valueType="num">
                                      <p:cBhvr>
                                        <p:cTn id="47" dur="500" fill="hold"/>
                                        <p:tgtEl>
                                          <p:spTgt spid="53"/>
                                        </p:tgtEl>
                                        <p:attrNameLst>
                                          <p:attrName>ppt_w</p:attrName>
                                        </p:attrNameLst>
                                      </p:cBhvr>
                                      <p:tavLst>
                                        <p:tav tm="0">
                                          <p:val>
                                            <p:fltVal val="0"/>
                                          </p:val>
                                        </p:tav>
                                        <p:tav tm="100000">
                                          <p:val>
                                            <p:strVal val="#ppt_w"/>
                                          </p:val>
                                        </p:tav>
                                      </p:tavLst>
                                    </p:anim>
                                    <p:anim calcmode="lin" valueType="num">
                                      <p:cBhvr>
                                        <p:cTn id="48" dur="500" fill="hold"/>
                                        <p:tgtEl>
                                          <p:spTgt spid="53"/>
                                        </p:tgtEl>
                                        <p:attrNameLst>
                                          <p:attrName>ppt_h</p:attrName>
                                        </p:attrNameLst>
                                      </p:cBhvr>
                                      <p:tavLst>
                                        <p:tav tm="0">
                                          <p:val>
                                            <p:fltVal val="0"/>
                                          </p:val>
                                        </p:tav>
                                        <p:tav tm="100000">
                                          <p:val>
                                            <p:strVal val="#ppt_h"/>
                                          </p:val>
                                        </p:tav>
                                      </p:tavLst>
                                    </p:anim>
                                    <p:animEffect transition="in" filter="fade">
                                      <p:cBhvr>
                                        <p:cTn id="49" dur="500"/>
                                        <p:tgtEl>
                                          <p:spTgt spid="53"/>
                                        </p:tgtEl>
                                      </p:cBhvr>
                                    </p:animEffect>
                                  </p:childTnLst>
                                </p:cTn>
                              </p:par>
                            </p:childTnLst>
                          </p:cTn>
                        </p:par>
                        <p:par>
                          <p:cTn id="50" fill="hold">
                            <p:stCondLst>
                              <p:cond delay="3299"/>
                            </p:stCondLst>
                            <p:childTnLst>
                              <p:par>
                                <p:cTn id="51" presetID="17" presetClass="entr" presetSubtype="10" fill="hold" nodeType="afterEffect">
                                  <p:stCondLst>
                                    <p:cond delay="0"/>
                                  </p:stCondLst>
                                  <p:childTnLst>
                                    <p:set>
                                      <p:cBhvr>
                                        <p:cTn id="52" dur="1" fill="hold">
                                          <p:stCondLst>
                                            <p:cond delay="0"/>
                                          </p:stCondLst>
                                        </p:cTn>
                                        <p:tgtEl>
                                          <p:spTgt spid="6"/>
                                        </p:tgtEl>
                                        <p:attrNameLst>
                                          <p:attrName>style.visibility</p:attrName>
                                        </p:attrNameLst>
                                      </p:cBhvr>
                                      <p:to>
                                        <p:strVal val="visible"/>
                                      </p:to>
                                    </p:set>
                                    <p:anim calcmode="lin" valueType="num">
                                      <p:cBhvr>
                                        <p:cTn id="53" dur="500" fill="hold"/>
                                        <p:tgtEl>
                                          <p:spTgt spid="6"/>
                                        </p:tgtEl>
                                        <p:attrNameLst>
                                          <p:attrName>ppt_w</p:attrName>
                                        </p:attrNameLst>
                                      </p:cBhvr>
                                      <p:tavLst>
                                        <p:tav tm="0">
                                          <p:val>
                                            <p:fltVal val="0"/>
                                          </p:val>
                                        </p:tav>
                                        <p:tav tm="100000">
                                          <p:val>
                                            <p:strVal val="#ppt_w"/>
                                          </p:val>
                                        </p:tav>
                                      </p:tavLst>
                                    </p:anim>
                                    <p:anim calcmode="lin" valueType="num">
                                      <p:cBhvr>
                                        <p:cTn id="54" dur="500" fill="hold"/>
                                        <p:tgtEl>
                                          <p:spTgt spid="6"/>
                                        </p:tgtEl>
                                        <p:attrNameLst>
                                          <p:attrName>ppt_h</p:attrName>
                                        </p:attrNameLst>
                                      </p:cBhvr>
                                      <p:tavLst>
                                        <p:tav tm="0">
                                          <p:val>
                                            <p:strVal val="#ppt_h"/>
                                          </p:val>
                                        </p:tav>
                                        <p:tav tm="100000">
                                          <p:val>
                                            <p:strVal val="#ppt_h"/>
                                          </p:val>
                                        </p:tav>
                                      </p:tavLst>
                                    </p:anim>
                                  </p:childTnLst>
                                </p:cTn>
                              </p:par>
                            </p:childTnLst>
                          </p:cTn>
                        </p:par>
                      </p:childTnLst>
                    </p:cTn>
                  </p:par>
                  <p:par>
                    <p:cTn id="55" fill="hold">
                      <p:stCondLst>
                        <p:cond delay="indefinite"/>
                      </p:stCondLst>
                      <p:childTnLst>
                        <p:par>
                          <p:cTn id="56" fill="hold">
                            <p:stCondLst>
                              <p:cond delay="0"/>
                            </p:stCondLst>
                            <p:childTnLst>
                              <p:par>
                                <p:cTn id="57" presetID="3" presetClass="entr" presetSubtype="10" fill="hold" grpId="0" nodeType="clickEffect">
                                  <p:stCondLst>
                                    <p:cond delay="0"/>
                                  </p:stCondLst>
                                  <p:childTnLst>
                                    <p:set>
                                      <p:cBhvr>
                                        <p:cTn id="58" dur="1" fill="hold">
                                          <p:stCondLst>
                                            <p:cond delay="0"/>
                                          </p:stCondLst>
                                        </p:cTn>
                                        <p:tgtEl>
                                          <p:spTgt spid="10"/>
                                        </p:tgtEl>
                                        <p:attrNameLst>
                                          <p:attrName>style.visibility</p:attrName>
                                        </p:attrNameLst>
                                      </p:cBhvr>
                                      <p:to>
                                        <p:strVal val="visible"/>
                                      </p:to>
                                    </p:set>
                                    <p:animEffect transition="in" filter="blinds(horizontal)">
                                      <p:cBhvr>
                                        <p:cTn id="5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5135880" cy="398780"/>
            <a:chOff x="162802" y="106676"/>
            <a:chExt cx="6847522" cy="590681"/>
          </a:xfrm>
        </p:grpSpPr>
        <p:sp>
          <p:nvSpPr>
            <p:cNvPr id="9" name="文本框 8"/>
            <p:cNvSpPr txBox="1"/>
            <p:nvPr/>
          </p:nvSpPr>
          <p:spPr>
            <a:xfrm>
              <a:off x="923920" y="106676"/>
              <a:ext cx="6086404" cy="590681"/>
            </a:xfrm>
            <a:prstGeom prst="rect">
              <a:avLst/>
            </a:prstGeom>
            <a:noFill/>
          </p:spPr>
          <p:txBody>
            <a:bodyPr wrap="square" rtlCol="0">
              <a:spAutoFit/>
            </a:bodyPr>
            <a:lstStyle/>
            <a:p>
              <a:r>
                <a:rPr sz="2000" b="0">
                  <a:solidFill>
                    <a:srgbClr val="FF7F7F"/>
                  </a:solidFill>
                  <a:latin typeface="微软雅黑" panose="020B0503020204020204" charset="-122"/>
                  <a:ea typeface="微软雅黑" panose="020B0503020204020204" charset="-122"/>
                </a:rPr>
                <a:t>三、老年人身体状况观察的内容</a:t>
              </a:r>
              <a:endParaRPr sz="2000"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
        <p:nvSpPr>
          <p:cNvPr id="2" name="文本框 1"/>
          <p:cNvSpPr txBox="1"/>
          <p:nvPr/>
        </p:nvSpPr>
        <p:spPr>
          <a:xfrm>
            <a:off x="57785" y="627380"/>
            <a:ext cx="7658735" cy="645160"/>
          </a:xfrm>
          <a:prstGeom prst="rect">
            <a:avLst/>
          </a:prstGeom>
          <a:noFill/>
        </p:spPr>
        <p:txBody>
          <a:bodyPr wrap="square" rtlCol="0">
            <a:spAutoFit/>
          </a:bodyPr>
          <a:p>
            <a:r>
              <a:rPr lang="en-US" altLang="zh-CN"/>
              <a:t>         </a:t>
            </a:r>
            <a:r>
              <a:rPr lang="zh-CN" altLang="en-US"/>
              <a:t>（二）饮食与营养的观察</a:t>
            </a:r>
            <a:endParaRPr lang="zh-CN" altLang="en-US"/>
          </a:p>
          <a:p>
            <a:endParaRPr lang="zh-CN" altLang="en-US"/>
          </a:p>
        </p:txBody>
      </p:sp>
      <p:graphicFrame>
        <p:nvGraphicFramePr>
          <p:cNvPr id="4" name="表格 3"/>
          <p:cNvGraphicFramePr/>
          <p:nvPr>
            <p:custDataLst>
              <p:tags r:id="rId2"/>
            </p:custDataLst>
          </p:nvPr>
        </p:nvGraphicFramePr>
        <p:xfrm>
          <a:off x="692785" y="1429385"/>
          <a:ext cx="7355205" cy="1671320"/>
        </p:xfrm>
        <a:graphic>
          <a:graphicData uri="http://schemas.openxmlformats.org/drawingml/2006/table">
            <a:tbl>
              <a:tblPr firstRow="1" bandRow="1">
                <a:tableStyleId>{5940675A-B579-460E-94D1-54222C63F5DA}</a:tableStyleId>
              </a:tblPr>
              <a:tblGrid>
                <a:gridCol w="1461770"/>
                <a:gridCol w="5893435"/>
              </a:tblGrid>
              <a:tr h="186690">
                <a:tc>
                  <a:txBody>
                    <a:bodyPr/>
                    <a:p>
                      <a:pPr indent="0" algn="ctr">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项目</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7D7D7"/>
                    </a:solidFill>
                  </a:tcPr>
                </a:tc>
                <a:tc>
                  <a:txBody>
                    <a:bodyPr/>
                    <a:p>
                      <a:pPr indent="0" algn="ctr">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具体内容</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7D7D7"/>
                    </a:solidFill>
                  </a:tcPr>
                </a:tc>
              </a:tr>
              <a:tr h="932180">
                <a:tc>
                  <a:txBody>
                    <a:bodyPr/>
                    <a:p>
                      <a:pPr indent="0" algn="ctr">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营养状况的观察</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良好:皮肤光泽、弹性良好、黏膜红润,皮下脂肪丰满而有弹性,肌肉丰满结实,指甲、毛发润泽,肋间隙及锁骨上窝深浅适中。不良:皮肤黏膜干燥、弹性减低,皮下脂肪菲薄,肌肉松弛无力,指甲粗糙无光泽,毛发稀疏,肋间隙、锁骨上窝凹陷,肩胛骨和髖骨棱角突出。中等:介于良好和不良之间。</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52450">
                <a:tc>
                  <a:txBody>
                    <a:bodyPr/>
                    <a:p>
                      <a:pPr indent="0" algn="ctr">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饮食状态的观察</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老年人的进食过程中，注意观察食欲、食量、饮水量、有无厌食、吞咽困难、噎食窒息及治疗饮食的情况。</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5135880" cy="398780"/>
            <a:chOff x="162802" y="106676"/>
            <a:chExt cx="6847522" cy="590681"/>
          </a:xfrm>
        </p:grpSpPr>
        <p:sp>
          <p:nvSpPr>
            <p:cNvPr id="9" name="文本框 8"/>
            <p:cNvSpPr txBox="1"/>
            <p:nvPr/>
          </p:nvSpPr>
          <p:spPr>
            <a:xfrm>
              <a:off x="923920" y="106676"/>
              <a:ext cx="6086404" cy="590681"/>
            </a:xfrm>
            <a:prstGeom prst="rect">
              <a:avLst/>
            </a:prstGeom>
            <a:noFill/>
          </p:spPr>
          <p:txBody>
            <a:bodyPr wrap="square" rtlCol="0">
              <a:spAutoFit/>
            </a:bodyPr>
            <a:lstStyle/>
            <a:p>
              <a:r>
                <a:rPr sz="2000" b="0">
                  <a:solidFill>
                    <a:srgbClr val="FF7F7F"/>
                  </a:solidFill>
                  <a:latin typeface="微软雅黑" panose="020B0503020204020204" charset="-122"/>
                  <a:ea typeface="微软雅黑" panose="020B0503020204020204" charset="-122"/>
                </a:rPr>
                <a:t>三、老年人身体状况观察的内容</a:t>
              </a:r>
              <a:endParaRPr sz="2000"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
        <p:nvSpPr>
          <p:cNvPr id="2" name="文本框 1"/>
          <p:cNvSpPr txBox="1"/>
          <p:nvPr/>
        </p:nvSpPr>
        <p:spPr>
          <a:xfrm>
            <a:off x="57785" y="627380"/>
            <a:ext cx="7658735" cy="645160"/>
          </a:xfrm>
          <a:prstGeom prst="rect">
            <a:avLst/>
          </a:prstGeom>
          <a:noFill/>
        </p:spPr>
        <p:txBody>
          <a:bodyPr wrap="square" rtlCol="0">
            <a:spAutoFit/>
          </a:bodyPr>
          <a:p>
            <a:r>
              <a:rPr lang="en-US" altLang="zh-CN"/>
              <a:t>         </a:t>
            </a:r>
            <a:r>
              <a:rPr lang="zh-CN" altLang="en-US"/>
              <a:t>（三）面容与表情的观察</a:t>
            </a:r>
            <a:endParaRPr lang="zh-CN" altLang="en-US"/>
          </a:p>
          <a:p>
            <a:endParaRPr lang="zh-CN" altLang="en-US"/>
          </a:p>
        </p:txBody>
      </p:sp>
      <p:graphicFrame>
        <p:nvGraphicFramePr>
          <p:cNvPr id="3" name="表格 2"/>
          <p:cNvGraphicFramePr/>
          <p:nvPr>
            <p:custDataLst>
              <p:tags r:id="rId2"/>
            </p:custDataLst>
          </p:nvPr>
        </p:nvGraphicFramePr>
        <p:xfrm>
          <a:off x="692785" y="1215390"/>
          <a:ext cx="7170420" cy="3295650"/>
        </p:xfrm>
        <a:graphic>
          <a:graphicData uri="http://schemas.openxmlformats.org/drawingml/2006/table">
            <a:tbl>
              <a:tblPr firstRow="1" bandRow="1">
                <a:tableStyleId>{5940675A-B579-460E-94D1-54222C63F5DA}</a:tableStyleId>
              </a:tblPr>
              <a:tblGrid>
                <a:gridCol w="1664970"/>
                <a:gridCol w="5505450"/>
              </a:tblGrid>
              <a:tr h="182880">
                <a:tc>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项目</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7D7D7"/>
                    </a:solidFill>
                  </a:tcPr>
                </a:tc>
                <a:tc>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具体内容</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7D7D7"/>
                    </a:solidFill>
                  </a:tcPr>
                </a:tc>
              </a:tr>
              <a:tr h="487680">
                <a:tc>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急性面容</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表现为面色潮红，兴奋不安，鼻翼扇动，呼吸急促，表情痛苦，常见于大叶性肺炎等。</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23545">
                <a:tc>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慢性面容</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表现为面色苍白，面容憔悴，目光暗淡，精神萎靡，见于慢性消耗性疾病，如恶性肿瘤，结核病等。</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44500">
                <a:tc>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病危面容 </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表现为面容晦暗，面色铅灰或苍白，表情淡漠，双目无神，眼眶凹陷，见于濒死状态。</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37515">
                <a:tc>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甲状腺功能亢进面容</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表现为面容惊愕，眼球突出，眼裂增宽，目光闪烁，表情兴奋；见于甲状腺功能亢进症。</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65125">
                <a:tc>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二尖瓣面容</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表现为面色晦暗，两颊紫红，口唇发绀，见于风湿性心脏病二尖瓣狭窄。</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59105">
                <a:tc>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水肿面容</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表现为面色苍黄，颜面水肿，目光呆滞，反应迟钝，毛发稀疏。见于严重心脏病，低蛋白血症等。</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95300">
                <a:tc>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满月面容</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表现为面圆如满月，皮肤发红，有痤疮生长，女性常有胡须，男性乳房发育。见于长期应用糖皮质激素者。</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5135880" cy="398780"/>
            <a:chOff x="162802" y="106676"/>
            <a:chExt cx="6847522" cy="590681"/>
          </a:xfrm>
        </p:grpSpPr>
        <p:sp>
          <p:nvSpPr>
            <p:cNvPr id="9" name="文本框 8"/>
            <p:cNvSpPr txBox="1"/>
            <p:nvPr/>
          </p:nvSpPr>
          <p:spPr>
            <a:xfrm>
              <a:off x="923920" y="106676"/>
              <a:ext cx="6086404" cy="590681"/>
            </a:xfrm>
            <a:prstGeom prst="rect">
              <a:avLst/>
            </a:prstGeom>
            <a:noFill/>
          </p:spPr>
          <p:txBody>
            <a:bodyPr wrap="square" rtlCol="0">
              <a:spAutoFit/>
            </a:bodyPr>
            <a:lstStyle/>
            <a:p>
              <a:r>
                <a:rPr sz="2000" b="0">
                  <a:solidFill>
                    <a:srgbClr val="FF7F7F"/>
                  </a:solidFill>
                  <a:latin typeface="微软雅黑" panose="020B0503020204020204" charset="-122"/>
                  <a:ea typeface="微软雅黑" panose="020B0503020204020204" charset="-122"/>
                </a:rPr>
                <a:t>三、老年人身体状况观察的内容</a:t>
              </a:r>
              <a:endParaRPr sz="2000"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
        <p:nvSpPr>
          <p:cNvPr id="2" name="文本框 1"/>
          <p:cNvSpPr txBox="1"/>
          <p:nvPr/>
        </p:nvSpPr>
        <p:spPr>
          <a:xfrm>
            <a:off x="57785" y="627380"/>
            <a:ext cx="7658735" cy="645160"/>
          </a:xfrm>
          <a:prstGeom prst="rect">
            <a:avLst/>
          </a:prstGeom>
          <a:noFill/>
        </p:spPr>
        <p:txBody>
          <a:bodyPr wrap="square" rtlCol="0">
            <a:spAutoFit/>
          </a:bodyPr>
          <a:p>
            <a:r>
              <a:rPr lang="en-US" altLang="zh-CN"/>
              <a:t>         </a:t>
            </a:r>
            <a:r>
              <a:rPr lang="zh-CN" altLang="en-US">
                <a:sym typeface="+mn-ea"/>
              </a:rPr>
              <a:t>（四）视力、听力与语言的观察</a:t>
            </a:r>
            <a:endParaRPr lang="zh-CN" altLang="en-US"/>
          </a:p>
          <a:p>
            <a:endParaRPr lang="zh-CN" altLang="en-US"/>
          </a:p>
        </p:txBody>
      </p:sp>
      <p:graphicFrame>
        <p:nvGraphicFramePr>
          <p:cNvPr id="4" name="表格 3"/>
          <p:cNvGraphicFramePr/>
          <p:nvPr>
            <p:custDataLst>
              <p:tags r:id="rId2"/>
            </p:custDataLst>
          </p:nvPr>
        </p:nvGraphicFramePr>
        <p:xfrm>
          <a:off x="692785" y="1429385"/>
          <a:ext cx="7355205" cy="1653540"/>
        </p:xfrm>
        <a:graphic>
          <a:graphicData uri="http://schemas.openxmlformats.org/drawingml/2006/table">
            <a:tbl>
              <a:tblPr firstRow="1" bandRow="1">
                <a:tableStyleId>{5940675A-B579-460E-94D1-54222C63F5DA}</a:tableStyleId>
              </a:tblPr>
              <a:tblGrid>
                <a:gridCol w="1461770"/>
                <a:gridCol w="5893435"/>
              </a:tblGrid>
              <a:tr h="186690">
                <a:tc>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项目</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7D7D7"/>
                    </a:solidFill>
                  </a:tcPr>
                </a:tc>
                <a:tc>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具体内容</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7D7D7"/>
                    </a:solidFill>
                  </a:tcPr>
                </a:tc>
              </a:tr>
              <a:tr h="648335">
                <a:tc>
                  <a:txBody>
                    <a:bodyPr/>
                    <a:p>
                      <a:pPr indent="0" algn="ctr">
                        <a:lnSpc>
                          <a:spcPct val="130000"/>
                        </a:lnSpc>
                        <a:buNone/>
                      </a:pPr>
                      <a:r>
                        <a:rPr lang="zh-CN" altLang="en-US" sz="1200" b="0">
                          <a:latin typeface="宋体" panose="02010600030101010101" pitchFamily="2" charset="-122"/>
                          <a:ea typeface="宋体" panose="02010600030101010101" pitchFamily="2" charset="-122"/>
                          <a:cs typeface="宋体" panose="02010600030101010101" pitchFamily="2" charset="-122"/>
                        </a:rPr>
                        <a:t>视力</a:t>
                      </a:r>
                      <a:endParaRPr lang="zh-CN"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30000"/>
                        </a:lnSpc>
                        <a:buNone/>
                      </a:pPr>
                      <a:r>
                        <a:rPr lang="zh-CN" sz="1200">
                          <a:cs typeface="等线" charset="0"/>
                          <a:sym typeface="+mn-ea"/>
                        </a:rPr>
                        <a:t>老年人由于眼内脂肪减少，眼球松弛内陷，角膜失去光泽和透明度，结膜脂肪浸润，晶状体弹性下降，玻璃体浑浊，视力会有所下降，并出现眼干眼涩，白内障，青光眼等病症。</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52450">
                <a:tc>
                  <a:txBody>
                    <a:bodyPr/>
                    <a:p>
                      <a:pPr indent="0" algn="ctr">
                        <a:lnSpc>
                          <a:spcPct val="130000"/>
                        </a:lnSpc>
                        <a:buNone/>
                      </a:pPr>
                      <a:r>
                        <a:rPr lang="zh-CN" altLang="en-US" sz="1200" b="0">
                          <a:latin typeface="宋体" panose="02010600030101010101" pitchFamily="2" charset="-122"/>
                          <a:ea typeface="宋体" panose="02010600030101010101" pitchFamily="2" charset="-122"/>
                          <a:cs typeface="宋体" panose="02010600030101010101" pitchFamily="2" charset="-122"/>
                        </a:rPr>
                        <a:t>听力</a:t>
                      </a:r>
                      <a:endParaRPr lang="zh-CN"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30000"/>
                        </a:lnSpc>
                        <a:buNone/>
                      </a:pPr>
                      <a:r>
                        <a:rPr lang="zh-CN" sz="1200">
                          <a:cs typeface="等线" charset="0"/>
                          <a:sym typeface="+mn-ea"/>
                        </a:rPr>
                        <a:t>由于听觉细胞减少，鼓膜退行性变化，老年人会出现双耳或单耳的进行性听力下降，甚至老年性耳聋。</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graphicFrame>
        <p:nvGraphicFramePr>
          <p:cNvPr id="3" name="表格 2"/>
          <p:cNvGraphicFramePr/>
          <p:nvPr/>
        </p:nvGraphicFramePr>
        <p:xfrm>
          <a:off x="692785" y="2931795"/>
          <a:ext cx="7355205" cy="703580"/>
        </p:xfrm>
        <a:graphic>
          <a:graphicData uri="http://schemas.openxmlformats.org/drawingml/2006/table">
            <a:tbl>
              <a:tblPr firstRow="1" bandRow="1">
                <a:tableStyleId>{5940675A-B579-460E-94D1-54222C63F5DA}</a:tableStyleId>
              </a:tblPr>
              <a:tblGrid>
                <a:gridCol w="1461770"/>
                <a:gridCol w="5893435"/>
              </a:tblGrid>
              <a:tr h="703580">
                <a:tc>
                  <a:txBody>
                    <a:bodyPr/>
                    <a:p>
                      <a:pPr indent="0" algn="ctr">
                        <a:lnSpc>
                          <a:spcPct val="130000"/>
                        </a:lnSpc>
                        <a:buNone/>
                      </a:pPr>
                      <a:r>
                        <a:rPr lang="zh-CN" altLang="en-US" sz="1200" b="0">
                          <a:latin typeface="宋体" panose="02010600030101010101" pitchFamily="2" charset="-122"/>
                          <a:ea typeface="宋体" panose="02010600030101010101" pitchFamily="2" charset="-122"/>
                          <a:cs typeface="宋体" panose="02010600030101010101" pitchFamily="2" charset="-122"/>
                        </a:rPr>
                        <a:t>语言</a:t>
                      </a:r>
                      <a:endParaRPr lang="zh-CN"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30000"/>
                        </a:lnSpc>
                        <a:buNone/>
                      </a:pPr>
                      <a:r>
                        <a:rPr lang="zh-CN" sz="1200">
                          <a:ea typeface="宋体" panose="02010600030101010101" pitchFamily="2" charset="-122"/>
                          <a:sym typeface="+mn-ea"/>
                        </a:rPr>
                        <a:t>老年人的语言功能是大脑功能状态的表现，由语言中枢支配，由于年龄的增大，脑细胞变性坏死，老年人容易出现健忘、思维敏捷性降低，语言能力下降。如脑血管意外导致神经中枢受损，可引起发音含糊不清或失语</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5135880" cy="398780"/>
            <a:chOff x="162802" y="106676"/>
            <a:chExt cx="6847522" cy="590681"/>
          </a:xfrm>
        </p:grpSpPr>
        <p:sp>
          <p:nvSpPr>
            <p:cNvPr id="9" name="文本框 8"/>
            <p:cNvSpPr txBox="1"/>
            <p:nvPr/>
          </p:nvSpPr>
          <p:spPr>
            <a:xfrm>
              <a:off x="923920" y="106676"/>
              <a:ext cx="6086404" cy="590681"/>
            </a:xfrm>
            <a:prstGeom prst="rect">
              <a:avLst/>
            </a:prstGeom>
            <a:noFill/>
          </p:spPr>
          <p:txBody>
            <a:bodyPr wrap="square" rtlCol="0">
              <a:spAutoFit/>
            </a:bodyPr>
            <a:lstStyle/>
            <a:p>
              <a:r>
                <a:rPr sz="2000" b="0">
                  <a:solidFill>
                    <a:srgbClr val="FF7F7F"/>
                  </a:solidFill>
                  <a:latin typeface="微软雅黑" panose="020B0503020204020204" charset="-122"/>
                  <a:ea typeface="微软雅黑" panose="020B0503020204020204" charset="-122"/>
                </a:rPr>
                <a:t>三、老年人身体状况观察的内容</a:t>
              </a:r>
              <a:endParaRPr sz="2000"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
        <p:nvSpPr>
          <p:cNvPr id="2" name="文本框 1"/>
          <p:cNvSpPr txBox="1"/>
          <p:nvPr/>
        </p:nvSpPr>
        <p:spPr>
          <a:xfrm>
            <a:off x="57785" y="627380"/>
            <a:ext cx="7658735" cy="368300"/>
          </a:xfrm>
          <a:prstGeom prst="rect">
            <a:avLst/>
          </a:prstGeom>
          <a:noFill/>
        </p:spPr>
        <p:txBody>
          <a:bodyPr wrap="square" rtlCol="0">
            <a:spAutoFit/>
          </a:bodyPr>
          <a:p>
            <a:r>
              <a:rPr lang="en-US" altLang="zh-CN"/>
              <a:t>         </a:t>
            </a:r>
            <a:r>
              <a:rPr lang="zh-CN" altLang="en-US"/>
              <a:t>（五）姿势、体位与步态的观察</a:t>
            </a:r>
            <a:endParaRPr lang="zh-CN" altLang="en-US"/>
          </a:p>
        </p:txBody>
      </p:sp>
      <p:graphicFrame>
        <p:nvGraphicFramePr>
          <p:cNvPr id="3" name="表格 2"/>
          <p:cNvGraphicFramePr/>
          <p:nvPr>
            <p:custDataLst>
              <p:tags r:id="rId2"/>
            </p:custDataLst>
          </p:nvPr>
        </p:nvGraphicFramePr>
        <p:xfrm>
          <a:off x="692785" y="1233170"/>
          <a:ext cx="7449185" cy="960120"/>
        </p:xfrm>
        <a:graphic>
          <a:graphicData uri="http://schemas.openxmlformats.org/drawingml/2006/table">
            <a:tbl>
              <a:tblPr firstRow="1" bandRow="1">
                <a:tableStyleId>{5940675A-B579-460E-94D1-54222C63F5DA}</a:tableStyleId>
              </a:tblPr>
              <a:tblGrid>
                <a:gridCol w="1108710"/>
                <a:gridCol w="3885565"/>
                <a:gridCol w="2454910"/>
              </a:tblGrid>
              <a:tr h="219075">
                <a:tc>
                  <a:txBody>
                    <a:bodyPr/>
                    <a:p>
                      <a:pPr indent="0" algn="ctr">
                        <a:lnSpc>
                          <a:spcPct val="150000"/>
                        </a:lnSpc>
                        <a:buNone/>
                      </a:pPr>
                      <a:r>
                        <a:rPr lang="en-US" sz="1200" b="0">
                          <a:latin typeface="宋体" panose="02010600030101010101" pitchFamily="2" charset="-122"/>
                          <a:ea typeface="宋体" panose="02010600030101010101" pitchFamily="2" charset="-122"/>
                          <a:cs typeface="宋体" panose="02010600030101010101" pitchFamily="2" charset="-122"/>
                        </a:rPr>
                        <a:t>常见体位</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7D7D7"/>
                    </a:solidFill>
                  </a:tcPr>
                </a:tc>
                <a:tc>
                  <a:txBody>
                    <a:bodyPr/>
                    <a:p>
                      <a:pPr indent="0" algn="ctr">
                        <a:lnSpc>
                          <a:spcPct val="150000"/>
                        </a:lnSpc>
                        <a:buNone/>
                      </a:pPr>
                      <a:r>
                        <a:rPr lang="en-US" sz="1200" b="0">
                          <a:latin typeface="宋体" panose="02010600030101010101" pitchFamily="2" charset="-122"/>
                          <a:ea typeface="宋体" panose="02010600030101010101" pitchFamily="2" charset="-122"/>
                          <a:cs typeface="宋体" panose="02010600030101010101" pitchFamily="2" charset="-122"/>
                        </a:rPr>
                        <a:t>特点</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7D7D7"/>
                    </a:solidFill>
                  </a:tcPr>
                </a:tc>
                <a:tc>
                  <a:txBody>
                    <a:bodyPr/>
                    <a:p>
                      <a:pPr indent="0" algn="ctr">
                        <a:lnSpc>
                          <a:spcPct val="150000"/>
                        </a:lnSpc>
                        <a:buNone/>
                      </a:pPr>
                      <a:r>
                        <a:rPr lang="en-US" sz="1200" b="0">
                          <a:latin typeface="宋体" panose="02010600030101010101" pitchFamily="2" charset="-122"/>
                          <a:ea typeface="宋体" panose="02010600030101010101" pitchFamily="2" charset="-122"/>
                          <a:cs typeface="宋体" panose="02010600030101010101" pitchFamily="2" charset="-122"/>
                        </a:rPr>
                        <a:t>常见疾病</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7D7D7"/>
                    </a:solidFill>
                  </a:tcPr>
                </a:tc>
              </a:tr>
              <a:tr h="219075">
                <a:tc>
                  <a:txBody>
                    <a:bodyPr/>
                    <a:p>
                      <a:pPr indent="0" algn="ctr">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自主体位</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身体不受疾病限制活动自如</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症状较轻的疾病</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19075">
                <a:tc>
                  <a:txBody>
                    <a:bodyPr/>
                    <a:p>
                      <a:pPr indent="0" algn="ctr">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被动体位</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不能自己变换体位而处于被安置的卧位</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昏迷、身体极度衰弱、意识障碍</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02895">
                <a:tc>
                  <a:txBody>
                    <a:bodyPr/>
                    <a:p>
                      <a:pPr indent="0" algn="ctr">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被迫体位</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有变换体位的能力，由于疾病的原因被迫采取的体位</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呼吸困难、心力衰竭、急性腹痛等</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graphicFrame>
        <p:nvGraphicFramePr>
          <p:cNvPr id="4" name="表格 3"/>
          <p:cNvGraphicFramePr/>
          <p:nvPr>
            <p:custDataLst>
              <p:tags r:id="rId3"/>
            </p:custDataLst>
          </p:nvPr>
        </p:nvGraphicFramePr>
        <p:xfrm>
          <a:off x="692785" y="2703830"/>
          <a:ext cx="7434580" cy="1912620"/>
        </p:xfrm>
        <a:graphic>
          <a:graphicData uri="http://schemas.openxmlformats.org/drawingml/2006/table">
            <a:tbl>
              <a:tblPr firstRow="1" bandRow="1">
                <a:tableStyleId>{5940675A-B579-460E-94D1-54222C63F5DA}</a:tableStyleId>
              </a:tblPr>
              <a:tblGrid>
                <a:gridCol w="1110615"/>
                <a:gridCol w="3895725"/>
                <a:gridCol w="2428240"/>
              </a:tblGrid>
              <a:tr h="182880">
                <a:tc>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异常步态</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7D7D7"/>
                    </a:solidFill>
                  </a:tcPr>
                </a:tc>
                <a:tc>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特点</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7D7D7"/>
                    </a:solidFill>
                  </a:tcPr>
                </a:tc>
                <a:tc>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常见疾病</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7D7D7"/>
                    </a:solidFill>
                  </a:tcPr>
                </a:tc>
              </a:tr>
              <a:tr h="293370">
                <a:tc>
                  <a:txBody>
                    <a:bodyPr/>
                    <a:p>
                      <a:pPr indent="0" algn="ctr">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蹒跚步态</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行走时步履蹒跚，左右摇摆</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佝偻病，骨关节病</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87655">
                <a:tc>
                  <a:txBody>
                    <a:bodyPr/>
                    <a:p>
                      <a:pPr indent="0" algn="ctr">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醉酒步态</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行走时重心不稳，步态紊乱如醉酒状态</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小脑疾病、酒精中毒</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76860">
                <a:tc>
                  <a:txBody>
                    <a:bodyPr/>
                    <a:p>
                      <a:pPr indent="0" algn="ctr">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慌张步态</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走路小步急性，身体前倾，难于止步之态</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帕金森病</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27050">
                <a:tc>
                  <a:txBody>
                    <a:bodyPr/>
                    <a:p>
                      <a:pPr indent="0" algn="ctr">
                        <a:lnSpc>
                          <a:spcPct val="200000"/>
                        </a:lnSpc>
                        <a:buNone/>
                      </a:pPr>
                      <a:r>
                        <a:rPr lang="en-US" sz="1200" b="0">
                          <a:latin typeface="宋体" panose="02010600030101010101" pitchFamily="2" charset="-122"/>
                          <a:ea typeface="宋体" panose="02010600030101010101" pitchFamily="2" charset="-122"/>
                          <a:cs typeface="宋体" panose="02010600030101010101" pitchFamily="2" charset="-122"/>
                        </a:rPr>
                        <a:t>共济失调步态</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走路时脚抬高，落地快，目光往下看，两脚的间距很宽，否则身体倾斜欲倒，闭目时，身体不能保持平衡</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200000"/>
                        </a:lnSpc>
                        <a:buNone/>
                      </a:pPr>
                      <a:r>
                        <a:rPr lang="en-US" sz="1200" b="0">
                          <a:latin typeface="宋体" panose="02010600030101010101" pitchFamily="2" charset="-122"/>
                          <a:ea typeface="宋体" panose="02010600030101010101" pitchFamily="2" charset="-122"/>
                          <a:cs typeface="宋体" panose="02010600030101010101" pitchFamily="2" charset="-122"/>
                        </a:rPr>
                        <a:t>小脑或脊髓病变</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90195">
                <a:tc>
                  <a:txBody>
                    <a:bodyPr/>
                    <a:p>
                      <a:pPr indent="0" algn="ctr">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跨阈步态</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行走时必须抬高下肢才能起步</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腓总神经麻痹</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5135880" cy="398780"/>
            <a:chOff x="162802" y="106676"/>
            <a:chExt cx="6847522" cy="590681"/>
          </a:xfrm>
        </p:grpSpPr>
        <p:sp>
          <p:nvSpPr>
            <p:cNvPr id="9" name="文本框 8"/>
            <p:cNvSpPr txBox="1"/>
            <p:nvPr/>
          </p:nvSpPr>
          <p:spPr>
            <a:xfrm>
              <a:off x="923920" y="106676"/>
              <a:ext cx="6086404" cy="590681"/>
            </a:xfrm>
            <a:prstGeom prst="rect">
              <a:avLst/>
            </a:prstGeom>
            <a:noFill/>
          </p:spPr>
          <p:txBody>
            <a:bodyPr wrap="square" rtlCol="0">
              <a:spAutoFit/>
            </a:bodyPr>
            <a:lstStyle/>
            <a:p>
              <a:r>
                <a:rPr sz="2000" b="0">
                  <a:solidFill>
                    <a:srgbClr val="FF7F7F"/>
                  </a:solidFill>
                  <a:latin typeface="微软雅黑" panose="020B0503020204020204" charset="-122"/>
                  <a:ea typeface="微软雅黑" panose="020B0503020204020204" charset="-122"/>
                </a:rPr>
                <a:t>三、老年人身体状况观察的内容</a:t>
              </a:r>
              <a:endParaRPr sz="2000"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
        <p:nvSpPr>
          <p:cNvPr id="2" name="文本框 1"/>
          <p:cNvSpPr txBox="1"/>
          <p:nvPr/>
        </p:nvSpPr>
        <p:spPr>
          <a:xfrm>
            <a:off x="57785" y="627380"/>
            <a:ext cx="7658735" cy="368300"/>
          </a:xfrm>
          <a:prstGeom prst="rect">
            <a:avLst/>
          </a:prstGeom>
          <a:noFill/>
        </p:spPr>
        <p:txBody>
          <a:bodyPr wrap="square" rtlCol="0">
            <a:spAutoFit/>
          </a:bodyPr>
          <a:p>
            <a:r>
              <a:rPr lang="en-US" altLang="zh-CN"/>
              <a:t>         </a:t>
            </a:r>
            <a:r>
              <a:rPr lang="zh-CN" altLang="en-US">
                <a:sym typeface="+mn-ea"/>
              </a:rPr>
              <a:t>（六）皮肤与粘膜的观察</a:t>
            </a:r>
            <a:endParaRPr lang="zh-CN" altLang="en-US">
              <a:sym typeface="+mn-ea"/>
            </a:endParaRPr>
          </a:p>
        </p:txBody>
      </p:sp>
      <p:sp>
        <p:nvSpPr>
          <p:cNvPr id="100" name="文本框 99"/>
          <p:cNvSpPr txBox="1"/>
          <p:nvPr/>
        </p:nvSpPr>
        <p:spPr>
          <a:xfrm>
            <a:off x="692785" y="1109345"/>
            <a:ext cx="7243445" cy="1383030"/>
          </a:xfrm>
          <a:prstGeom prst="rect">
            <a:avLst/>
          </a:prstGeom>
          <a:noFill/>
          <a:ln w="9525">
            <a:noFill/>
          </a:ln>
        </p:spPr>
        <p:txBody>
          <a:bodyPr wrap="square">
            <a:spAutoFit/>
          </a:bodyPr>
          <a:p>
            <a:pPr indent="266700">
              <a:lnSpc>
                <a:spcPct val="140000"/>
              </a:lnSpc>
            </a:pPr>
            <a:r>
              <a:rPr lang="zh-CN" sz="1200" b="0">
                <a:cs typeface="等线" charset="0"/>
              </a:rPr>
              <a:t>皮肤和粘膜本身的疾病很多，许多疾病在病程中也可伴随多种皮肤病变和反应，可视诊或配合触诊或刮取鳞屑。皮肤粘膜会有局部或全身的病变，包括颜色、湿度、弹性、渗出、皮下出血、水肿、溃疡、脱屑、压疮等。如贫血老人皮肤苍白；肝胆疾病的老人常出现皮肤、巩膜黄染；造血系统疾病老人常出现皮肤粘膜出血点、紫癜、瘀斑等；严重缺氧的老人常出现口唇、指端发绀；肾脏疾病的老人常出现全身水肿等。</a:t>
            </a:r>
            <a:endParaRPr lang="zh-CN" altLang="en-US" sz="1200"/>
          </a:p>
        </p:txBody>
      </p:sp>
      <p:sp>
        <p:nvSpPr>
          <p:cNvPr id="5" name="文本框 4"/>
          <p:cNvSpPr txBox="1"/>
          <p:nvPr/>
        </p:nvSpPr>
        <p:spPr>
          <a:xfrm>
            <a:off x="523240" y="2554923"/>
            <a:ext cx="5080000" cy="368300"/>
          </a:xfrm>
          <a:prstGeom prst="rect">
            <a:avLst/>
          </a:prstGeom>
          <a:noFill/>
          <a:ln w="9525">
            <a:noFill/>
          </a:ln>
        </p:spPr>
        <p:txBody>
          <a:bodyPr>
            <a:spAutoFit/>
          </a:bodyPr>
          <a:p>
            <a:pPr indent="0"/>
            <a:r>
              <a:rPr lang="zh-CN">
                <a:ea typeface="宋体" panose="02010600030101010101" pitchFamily="2" charset="-122"/>
              </a:rPr>
              <a:t>（七）睡眠与心理状况的观察</a:t>
            </a:r>
            <a:endParaRPr lang="zh-CN" altLang="en-US"/>
          </a:p>
        </p:txBody>
      </p:sp>
      <p:sp>
        <p:nvSpPr>
          <p:cNvPr id="6" name="文本框 5"/>
          <p:cNvSpPr txBox="1"/>
          <p:nvPr/>
        </p:nvSpPr>
        <p:spPr>
          <a:xfrm>
            <a:off x="692150" y="3172460"/>
            <a:ext cx="7024370" cy="866140"/>
          </a:xfrm>
          <a:prstGeom prst="rect">
            <a:avLst/>
          </a:prstGeom>
          <a:noFill/>
          <a:ln w="9525">
            <a:noFill/>
          </a:ln>
        </p:spPr>
        <p:txBody>
          <a:bodyPr wrap="square">
            <a:spAutoFit/>
          </a:bodyPr>
          <a:p>
            <a:pPr indent="266700">
              <a:lnSpc>
                <a:spcPct val="140000"/>
              </a:lnSpc>
            </a:pPr>
            <a:r>
              <a:rPr lang="zh-CN" sz="1200" b="0">
                <a:cs typeface="等线" charset="0"/>
              </a:rPr>
              <a:t>观察老年人的睡眠情况，如入睡状态、睡眠时间、觉醒次数等。老年人心理状态的变化受生理疾病、性格、社会因素、家庭因素等影响较大，有时候变化微小，不易观察。如焦虑、抑郁、烦躁、冷漠、情绪不能控制、敏感多疑、不安、孤僻、古怪、自卑等。</a:t>
            </a:r>
            <a:endParaRPr lang="zh-CN" altLang="en-US" sz="1200"/>
          </a:p>
        </p:txBody>
      </p:sp>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5135880" cy="398780"/>
            <a:chOff x="162802" y="106676"/>
            <a:chExt cx="6847522" cy="590681"/>
          </a:xfrm>
        </p:grpSpPr>
        <p:sp>
          <p:nvSpPr>
            <p:cNvPr id="9" name="文本框 8"/>
            <p:cNvSpPr txBox="1"/>
            <p:nvPr/>
          </p:nvSpPr>
          <p:spPr>
            <a:xfrm>
              <a:off x="923920" y="106676"/>
              <a:ext cx="6086404" cy="590681"/>
            </a:xfrm>
            <a:prstGeom prst="rect">
              <a:avLst/>
            </a:prstGeom>
            <a:noFill/>
          </p:spPr>
          <p:txBody>
            <a:bodyPr wrap="square" rtlCol="0">
              <a:spAutoFit/>
            </a:bodyPr>
            <a:lstStyle/>
            <a:p>
              <a:r>
                <a:rPr sz="2000" b="0">
                  <a:solidFill>
                    <a:srgbClr val="FF7F7F"/>
                  </a:solidFill>
                  <a:latin typeface="微软雅黑" panose="020B0503020204020204" charset="-122"/>
                  <a:ea typeface="微软雅黑" panose="020B0503020204020204" charset="-122"/>
                </a:rPr>
                <a:t>三、老年人身体状况观察的内容</a:t>
              </a:r>
              <a:endParaRPr sz="2000"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
        <p:nvSpPr>
          <p:cNvPr id="2" name="文本框 1"/>
          <p:cNvSpPr txBox="1"/>
          <p:nvPr/>
        </p:nvSpPr>
        <p:spPr>
          <a:xfrm>
            <a:off x="57785" y="627380"/>
            <a:ext cx="7658735" cy="368300"/>
          </a:xfrm>
          <a:prstGeom prst="rect">
            <a:avLst/>
          </a:prstGeom>
          <a:noFill/>
        </p:spPr>
        <p:txBody>
          <a:bodyPr wrap="square" rtlCol="0">
            <a:spAutoFit/>
          </a:bodyPr>
          <a:p>
            <a:r>
              <a:rPr lang="en-US" altLang="zh-CN"/>
              <a:t>         </a:t>
            </a:r>
            <a:r>
              <a:rPr lang="zh-CN" altLang="en-US">
                <a:sym typeface="+mn-ea"/>
              </a:rPr>
              <a:t>（八）排泄的观察</a:t>
            </a:r>
            <a:endParaRPr lang="zh-CN" altLang="en-US">
              <a:sym typeface="+mn-ea"/>
            </a:endParaRPr>
          </a:p>
        </p:txBody>
      </p:sp>
      <p:graphicFrame>
        <p:nvGraphicFramePr>
          <p:cNvPr id="3" name="表格 2"/>
          <p:cNvGraphicFramePr/>
          <p:nvPr>
            <p:custDataLst>
              <p:tags r:id="rId2"/>
            </p:custDataLst>
          </p:nvPr>
        </p:nvGraphicFramePr>
        <p:xfrm>
          <a:off x="692785" y="1051560"/>
          <a:ext cx="7255510" cy="1280160"/>
        </p:xfrm>
        <a:graphic>
          <a:graphicData uri="http://schemas.openxmlformats.org/drawingml/2006/table">
            <a:tbl>
              <a:tblPr firstRow="1" bandRow="1">
                <a:tableStyleId>{5940675A-B579-460E-94D1-54222C63F5DA}</a:tableStyleId>
              </a:tblPr>
              <a:tblGrid>
                <a:gridCol w="1310005"/>
                <a:gridCol w="3362960"/>
                <a:gridCol w="2582545"/>
              </a:tblGrid>
              <a:tr h="0">
                <a:tc>
                  <a:txBody>
                    <a:bodyPr/>
                    <a:p>
                      <a:pPr indent="0" algn="ctr">
                        <a:lnSpc>
                          <a:spcPct val="120000"/>
                        </a:lnSpc>
                        <a:buNone/>
                      </a:pPr>
                      <a:r>
                        <a:rPr lang="en-US" sz="1200" b="0">
                          <a:latin typeface="宋体" panose="02010600030101010101" pitchFamily="2" charset="-122"/>
                          <a:ea typeface="宋体" panose="02010600030101010101" pitchFamily="2" charset="-122"/>
                          <a:cs typeface="宋体" panose="02010600030101010101" pitchFamily="2" charset="-122"/>
                        </a:rPr>
                        <a:t>异常排便活动</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7D7D7"/>
                    </a:solidFill>
                  </a:tcPr>
                </a:tc>
                <a:tc>
                  <a:txBody>
                    <a:bodyPr/>
                    <a:p>
                      <a:pPr indent="0" algn="ctr">
                        <a:lnSpc>
                          <a:spcPct val="120000"/>
                        </a:lnSpc>
                        <a:buNone/>
                      </a:pPr>
                      <a:r>
                        <a:rPr lang="en-US" sz="1200" b="0">
                          <a:latin typeface="宋体" panose="02010600030101010101" pitchFamily="2" charset="-122"/>
                          <a:ea typeface="宋体" panose="02010600030101010101" pitchFamily="2" charset="-122"/>
                          <a:cs typeface="宋体" panose="02010600030101010101" pitchFamily="2" charset="-122"/>
                        </a:rPr>
                        <a:t>症状体征</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7D7D7"/>
                    </a:solidFill>
                  </a:tcPr>
                </a:tc>
                <a:tc>
                  <a:txBody>
                    <a:bodyPr/>
                    <a:p>
                      <a:pPr indent="0" algn="ctr">
                        <a:lnSpc>
                          <a:spcPct val="120000"/>
                        </a:lnSpc>
                        <a:buNone/>
                      </a:pPr>
                      <a:r>
                        <a:rPr lang="en-US" sz="1200" b="0">
                          <a:latin typeface="宋体" panose="02010600030101010101" pitchFamily="2" charset="-122"/>
                          <a:ea typeface="宋体" panose="02010600030101010101" pitchFamily="2" charset="-122"/>
                          <a:cs typeface="宋体" panose="02010600030101010101" pitchFamily="2" charset="-122"/>
                        </a:rPr>
                        <a:t>常见疾病</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7D7D7"/>
                    </a:solidFill>
                  </a:tcPr>
                </a:tc>
              </a:tr>
              <a:tr h="0">
                <a:tc>
                  <a:txBody>
                    <a:bodyPr/>
                    <a:p>
                      <a:pPr indent="0" algn="ctr">
                        <a:lnSpc>
                          <a:spcPct val="120000"/>
                        </a:lnSpc>
                        <a:buNone/>
                      </a:pPr>
                      <a:r>
                        <a:rPr lang="en-US" sz="1200" b="0">
                          <a:latin typeface="宋体" panose="02010600030101010101" pitchFamily="2" charset="-122"/>
                          <a:ea typeface="宋体" panose="02010600030101010101" pitchFamily="2" charset="-122"/>
                          <a:cs typeface="宋体" panose="02010600030101010101" pitchFamily="2" charset="-122"/>
                        </a:rPr>
                        <a:t>便秘</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20000"/>
                        </a:lnSpc>
                        <a:buNone/>
                      </a:pPr>
                      <a:r>
                        <a:rPr lang="en-US" sz="1200" b="0">
                          <a:latin typeface="宋体" panose="02010600030101010101" pitchFamily="2" charset="-122"/>
                          <a:ea typeface="宋体" panose="02010600030101010101" pitchFamily="2" charset="-122"/>
                          <a:cs typeface="宋体" panose="02010600030101010101" pitchFamily="2" charset="-122"/>
                        </a:rPr>
                        <a:t>腹痛腹胀、消化不良、粪便干硬</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20000"/>
                        </a:lnSpc>
                        <a:buNone/>
                      </a:pPr>
                      <a:r>
                        <a:rPr lang="en-US" sz="1200" b="0">
                          <a:latin typeface="宋体" panose="02010600030101010101" pitchFamily="2" charset="-122"/>
                          <a:ea typeface="宋体" panose="02010600030101010101" pitchFamily="2" charset="-122"/>
                          <a:cs typeface="宋体" panose="02010600030101010101" pitchFamily="2" charset="-122"/>
                        </a:rPr>
                        <a:t>饮水量不足、低纤维素饮食、滥用缓泻剂</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lgn="ctr">
                        <a:lnSpc>
                          <a:spcPct val="120000"/>
                        </a:lnSpc>
                        <a:buNone/>
                      </a:pPr>
                      <a:r>
                        <a:rPr lang="en-US" sz="1200" b="0">
                          <a:latin typeface="宋体" panose="02010600030101010101" pitchFamily="2" charset="-122"/>
                          <a:ea typeface="宋体" panose="02010600030101010101" pitchFamily="2" charset="-122"/>
                          <a:cs typeface="宋体" panose="02010600030101010101" pitchFamily="2" charset="-122"/>
                        </a:rPr>
                        <a:t>腹泻</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20000"/>
                        </a:lnSpc>
                        <a:buNone/>
                      </a:pPr>
                      <a:r>
                        <a:rPr lang="en-US" sz="1200" b="0">
                          <a:latin typeface="宋体" panose="02010600030101010101" pitchFamily="2" charset="-122"/>
                          <a:ea typeface="宋体" panose="02010600030101010101" pitchFamily="2" charset="-122"/>
                          <a:cs typeface="宋体" panose="02010600030101010101" pitchFamily="2" charset="-122"/>
                        </a:rPr>
                        <a:t>腹痛、肠痉挛、粪便不成形或成水样便</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20000"/>
                        </a:lnSpc>
                        <a:buNone/>
                      </a:pPr>
                      <a:r>
                        <a:rPr lang="en-US" sz="1200" b="0">
                          <a:latin typeface="宋体" panose="02010600030101010101" pitchFamily="2" charset="-122"/>
                          <a:ea typeface="宋体" panose="02010600030101010101" pitchFamily="2" charset="-122"/>
                          <a:cs typeface="宋体" panose="02010600030101010101" pitchFamily="2" charset="-122"/>
                        </a:rPr>
                        <a:t>肠道感染、食物过敏</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lgn="ctr">
                        <a:lnSpc>
                          <a:spcPct val="120000"/>
                        </a:lnSpc>
                        <a:buNone/>
                      </a:pPr>
                      <a:r>
                        <a:rPr lang="en-US" sz="1200" b="0">
                          <a:latin typeface="宋体" panose="02010600030101010101" pitchFamily="2" charset="-122"/>
                          <a:ea typeface="宋体" panose="02010600030101010101" pitchFamily="2" charset="-122"/>
                          <a:cs typeface="宋体" panose="02010600030101010101" pitchFamily="2" charset="-122"/>
                        </a:rPr>
                        <a:t>排便失禁</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20000"/>
                        </a:lnSpc>
                        <a:buNone/>
                      </a:pPr>
                      <a:r>
                        <a:rPr lang="en-US" sz="1200" b="0">
                          <a:latin typeface="宋体" panose="02010600030101010101" pitchFamily="2" charset="-122"/>
                          <a:ea typeface="宋体" panose="02010600030101010101" pitchFamily="2" charset="-122"/>
                          <a:cs typeface="宋体" panose="02010600030101010101" pitchFamily="2" charset="-122"/>
                        </a:rPr>
                        <a:t>不自主的排出粪便</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20000"/>
                        </a:lnSpc>
                        <a:buNone/>
                      </a:pPr>
                      <a:r>
                        <a:rPr lang="en-US" sz="1200" b="0">
                          <a:latin typeface="宋体" panose="02010600030101010101" pitchFamily="2" charset="-122"/>
                          <a:ea typeface="宋体" panose="02010600030101010101" pitchFamily="2" charset="-122"/>
                          <a:cs typeface="宋体" panose="02010600030101010101" pitchFamily="2" charset="-122"/>
                        </a:rPr>
                        <a:t>瘫痪、消化道疾患</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lgn="ctr">
                        <a:lnSpc>
                          <a:spcPct val="120000"/>
                        </a:lnSpc>
                        <a:buNone/>
                      </a:pPr>
                      <a:r>
                        <a:rPr lang="en-US" sz="1200" b="0">
                          <a:latin typeface="宋体" panose="02010600030101010101" pitchFamily="2" charset="-122"/>
                          <a:ea typeface="宋体" panose="02010600030101010101" pitchFamily="2" charset="-122"/>
                          <a:cs typeface="宋体" panose="02010600030101010101" pitchFamily="2" charset="-122"/>
                        </a:rPr>
                        <a:t>粪便嵌塞</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20000"/>
                        </a:lnSpc>
                        <a:buNone/>
                      </a:pPr>
                      <a:r>
                        <a:rPr lang="en-US" sz="1200" b="0">
                          <a:latin typeface="宋体" panose="02010600030101010101" pitchFamily="2" charset="-122"/>
                          <a:ea typeface="宋体" panose="02010600030101010101" pitchFamily="2" charset="-122"/>
                          <a:cs typeface="宋体" panose="02010600030101010101" pitchFamily="2" charset="-122"/>
                        </a:rPr>
                        <a:t>腹部胀痛、有排便冲动却不能排出粪便</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20000"/>
                        </a:lnSpc>
                        <a:buNone/>
                      </a:pPr>
                      <a:r>
                        <a:rPr lang="en-US" sz="1200" b="0">
                          <a:latin typeface="宋体" panose="02010600030101010101" pitchFamily="2" charset="-122"/>
                          <a:ea typeface="宋体" panose="02010600030101010101" pitchFamily="2" charset="-122"/>
                          <a:cs typeface="宋体" panose="02010600030101010101" pitchFamily="2" charset="-122"/>
                        </a:rPr>
                        <a:t>便秘未及时解除</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lgn="ctr">
                        <a:lnSpc>
                          <a:spcPct val="120000"/>
                        </a:lnSpc>
                        <a:buNone/>
                      </a:pPr>
                      <a:r>
                        <a:rPr lang="en-US" sz="1200" b="0">
                          <a:latin typeface="宋体" panose="02010600030101010101" pitchFamily="2" charset="-122"/>
                          <a:ea typeface="宋体" panose="02010600030101010101" pitchFamily="2" charset="-122"/>
                          <a:cs typeface="宋体" panose="02010600030101010101" pitchFamily="2" charset="-122"/>
                        </a:rPr>
                        <a:t>肠胀气</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20000"/>
                        </a:lnSpc>
                        <a:buNone/>
                      </a:pPr>
                      <a:r>
                        <a:rPr lang="en-US" sz="1200" b="0">
                          <a:latin typeface="宋体" panose="02010600030101010101" pitchFamily="2" charset="-122"/>
                          <a:ea typeface="宋体" panose="02010600030101010101" pitchFamily="2" charset="-122"/>
                          <a:cs typeface="宋体" panose="02010600030101010101" pitchFamily="2" charset="-122"/>
                        </a:rPr>
                        <a:t>腹部胀满、腹部膨隆、嗝逆</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20000"/>
                        </a:lnSpc>
                        <a:buNone/>
                      </a:pPr>
                      <a:r>
                        <a:rPr lang="en-US" sz="1200" b="0">
                          <a:latin typeface="宋体" panose="02010600030101010101" pitchFamily="2" charset="-122"/>
                          <a:ea typeface="宋体" panose="02010600030101010101" pitchFamily="2" charset="-122"/>
                          <a:cs typeface="宋体" panose="02010600030101010101" pitchFamily="2" charset="-122"/>
                        </a:rPr>
                        <a:t>肠蠕动减少、肠道梗阻</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graphicFrame>
        <p:nvGraphicFramePr>
          <p:cNvPr id="4" name="表格 3"/>
          <p:cNvGraphicFramePr/>
          <p:nvPr>
            <p:custDataLst>
              <p:tags r:id="rId3"/>
            </p:custDataLst>
          </p:nvPr>
        </p:nvGraphicFramePr>
        <p:xfrm>
          <a:off x="692785" y="2730500"/>
          <a:ext cx="7254875" cy="1881505"/>
        </p:xfrm>
        <a:graphic>
          <a:graphicData uri="http://schemas.openxmlformats.org/drawingml/2006/table">
            <a:tbl>
              <a:tblPr firstRow="1" bandRow="1">
                <a:tableStyleId>{5940675A-B579-460E-94D1-54222C63F5DA}</a:tableStyleId>
              </a:tblPr>
              <a:tblGrid>
                <a:gridCol w="1310005"/>
                <a:gridCol w="3362960"/>
                <a:gridCol w="2581910"/>
              </a:tblGrid>
              <a:tr h="182880">
                <a:tc>
                  <a:txBody>
                    <a:bodyPr/>
                    <a:p>
                      <a:pPr indent="0" algn="ctr">
                        <a:lnSpc>
                          <a:spcPct val="120000"/>
                        </a:lnSpc>
                        <a:buNone/>
                      </a:pPr>
                      <a:r>
                        <a:rPr lang="en-US" sz="1200" b="0">
                          <a:latin typeface="宋体" panose="02010600030101010101" pitchFamily="2" charset="-122"/>
                          <a:ea typeface="宋体" panose="02010600030101010101" pitchFamily="2" charset="-122"/>
                          <a:cs typeface="宋体" panose="02010600030101010101" pitchFamily="2" charset="-122"/>
                        </a:rPr>
                        <a:t>异常粪便性质</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7D7D7"/>
                    </a:solidFill>
                  </a:tcPr>
                </a:tc>
                <a:tc>
                  <a:txBody>
                    <a:bodyPr/>
                    <a:p>
                      <a:pPr indent="0" algn="ctr">
                        <a:lnSpc>
                          <a:spcPct val="120000"/>
                        </a:lnSpc>
                        <a:buNone/>
                      </a:pPr>
                      <a:r>
                        <a:rPr lang="en-US" sz="1200" b="0">
                          <a:latin typeface="宋体" panose="02010600030101010101" pitchFamily="2" charset="-122"/>
                          <a:ea typeface="宋体" panose="02010600030101010101" pitchFamily="2" charset="-122"/>
                          <a:cs typeface="宋体" panose="02010600030101010101" pitchFamily="2" charset="-122"/>
                        </a:rPr>
                        <a:t>异常情况</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7D7D7"/>
                    </a:solidFill>
                  </a:tcPr>
                </a:tc>
                <a:tc>
                  <a:txBody>
                    <a:bodyPr/>
                    <a:p>
                      <a:pPr indent="0" algn="ctr">
                        <a:lnSpc>
                          <a:spcPct val="120000"/>
                        </a:lnSpc>
                        <a:buNone/>
                      </a:pPr>
                      <a:r>
                        <a:rPr lang="en-US" sz="1200" b="0">
                          <a:latin typeface="宋体" panose="02010600030101010101" pitchFamily="2" charset="-122"/>
                          <a:ea typeface="宋体" panose="02010600030101010101" pitchFamily="2" charset="-122"/>
                          <a:cs typeface="宋体" panose="02010600030101010101" pitchFamily="2" charset="-122"/>
                        </a:rPr>
                        <a:t>常见疾病</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7D7D7"/>
                    </a:solidFill>
                  </a:tcPr>
                </a:tc>
              </a:tr>
              <a:tr h="182880">
                <a:tc>
                  <a:txBody>
                    <a:bodyPr/>
                    <a:p>
                      <a:pPr indent="0" algn="ctr">
                        <a:lnSpc>
                          <a:spcPct val="120000"/>
                        </a:lnSpc>
                        <a:buNone/>
                      </a:pPr>
                      <a:r>
                        <a:rPr lang="en-US" sz="1200" b="0">
                          <a:latin typeface="宋体" panose="02010600030101010101" pitchFamily="2" charset="-122"/>
                          <a:ea typeface="宋体" panose="02010600030101010101" pitchFamily="2" charset="-122"/>
                          <a:cs typeface="宋体" panose="02010600030101010101" pitchFamily="2" charset="-122"/>
                        </a:rPr>
                        <a:t>次数</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20000"/>
                        </a:lnSpc>
                        <a:buNone/>
                      </a:pPr>
                      <a:r>
                        <a:rPr lang="en-US" sz="1200" b="0">
                          <a:latin typeface="宋体" panose="02010600030101010101" pitchFamily="2" charset="-122"/>
                          <a:ea typeface="宋体" panose="02010600030101010101" pitchFamily="2" charset="-122"/>
                          <a:cs typeface="宋体" panose="02010600030101010101" pitchFamily="2" charset="-122"/>
                        </a:rPr>
                        <a:t>&gt;3次/天或&lt;3次/周</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20000"/>
                        </a:lnSpc>
                        <a:buNone/>
                      </a:pPr>
                      <a:r>
                        <a:rPr lang="en-US" sz="1200" b="0">
                          <a:latin typeface="宋体" panose="02010600030101010101" pitchFamily="2" charset="-122"/>
                          <a:ea typeface="宋体" panose="02010600030101010101" pitchFamily="2" charset="-122"/>
                          <a:cs typeface="宋体" panose="02010600030101010101" pitchFamily="2" charset="-122"/>
                        </a:rPr>
                        <a:t>消化不良、急性肠炎</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82880">
                <a:tc>
                  <a:txBody>
                    <a:bodyPr/>
                    <a:p>
                      <a:pPr indent="0" algn="ctr">
                        <a:lnSpc>
                          <a:spcPct val="120000"/>
                        </a:lnSpc>
                        <a:buNone/>
                      </a:pPr>
                      <a:r>
                        <a:rPr lang="en-US" sz="1200" b="0">
                          <a:latin typeface="宋体" panose="02010600030101010101" pitchFamily="2" charset="-122"/>
                          <a:ea typeface="宋体" panose="02010600030101010101" pitchFamily="2" charset="-122"/>
                          <a:cs typeface="宋体" panose="02010600030101010101" pitchFamily="2" charset="-122"/>
                        </a:rPr>
                        <a:t>形状</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20000"/>
                        </a:lnSpc>
                        <a:buNone/>
                      </a:pPr>
                      <a:r>
                        <a:rPr lang="en-US" sz="1200" b="0">
                          <a:latin typeface="宋体" panose="02010600030101010101" pitchFamily="2" charset="-122"/>
                          <a:ea typeface="宋体" panose="02010600030101010101" pitchFamily="2" charset="-122"/>
                          <a:cs typeface="宋体" panose="02010600030101010101" pitchFamily="2" charset="-122"/>
                        </a:rPr>
                        <a:t>扁条型或带状</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20000"/>
                        </a:lnSpc>
                        <a:buNone/>
                      </a:pPr>
                      <a:r>
                        <a:rPr lang="en-US" sz="1200" b="0">
                          <a:latin typeface="宋体" panose="02010600030101010101" pitchFamily="2" charset="-122"/>
                          <a:ea typeface="宋体" panose="02010600030101010101" pitchFamily="2" charset="-122"/>
                          <a:cs typeface="宋体" panose="02010600030101010101" pitchFamily="2" charset="-122"/>
                        </a:rPr>
                        <a:t>肠道部分梗阻、直肠狭窄</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82880">
                <a:tc>
                  <a:txBody>
                    <a:bodyPr/>
                    <a:p>
                      <a:pPr indent="0" algn="ctr">
                        <a:lnSpc>
                          <a:spcPct val="120000"/>
                        </a:lnSpc>
                        <a:buNone/>
                      </a:pPr>
                      <a:r>
                        <a:rPr lang="en-US" sz="1200" b="0">
                          <a:latin typeface="宋体" panose="02010600030101010101" pitchFamily="2" charset="-122"/>
                          <a:ea typeface="宋体" panose="02010600030101010101" pitchFamily="2" charset="-122"/>
                          <a:cs typeface="宋体" panose="02010600030101010101" pitchFamily="2" charset="-122"/>
                        </a:rPr>
                        <a:t>硬度</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20000"/>
                        </a:lnSpc>
                        <a:buNone/>
                      </a:pPr>
                      <a:r>
                        <a:rPr lang="en-US" sz="1200" b="0">
                          <a:latin typeface="宋体" panose="02010600030101010101" pitchFamily="2" charset="-122"/>
                          <a:ea typeface="宋体" panose="02010600030101010101" pitchFamily="2" charset="-122"/>
                          <a:cs typeface="宋体" panose="02010600030101010101" pitchFamily="2" charset="-122"/>
                        </a:rPr>
                        <a:t>坚硬呈栗子样稀便或水样便</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20000"/>
                        </a:lnSpc>
                        <a:buNone/>
                      </a:pPr>
                      <a:r>
                        <a:rPr lang="en-US" sz="1200" b="0">
                          <a:latin typeface="宋体" panose="02010600030101010101" pitchFamily="2" charset="-122"/>
                          <a:ea typeface="宋体" panose="02010600030101010101" pitchFamily="2" charset="-122"/>
                          <a:cs typeface="宋体" panose="02010600030101010101" pitchFamily="2" charset="-122"/>
                        </a:rPr>
                        <a:t>便秘腹泻、急性肠炎、消化不良</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731520">
                <a:tc>
                  <a:txBody>
                    <a:bodyPr/>
                    <a:p>
                      <a:pPr indent="0" algn="ctr">
                        <a:lnSpc>
                          <a:spcPct val="120000"/>
                        </a:lnSpc>
                        <a:buNone/>
                      </a:pPr>
                      <a:r>
                        <a:rPr lang="en-US" sz="1200" b="0">
                          <a:latin typeface="宋体" panose="02010600030101010101" pitchFamily="2" charset="-122"/>
                          <a:ea typeface="宋体" panose="02010600030101010101" pitchFamily="2" charset="-122"/>
                          <a:cs typeface="宋体" panose="02010600030101010101" pitchFamily="2" charset="-122"/>
                        </a:rPr>
                        <a:t>颜色</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20000"/>
                        </a:lnSpc>
                        <a:buNone/>
                      </a:pPr>
                      <a:r>
                        <a:rPr lang="en-US" sz="1200" b="0">
                          <a:latin typeface="宋体" panose="02010600030101010101" pitchFamily="2" charset="-122"/>
                          <a:ea typeface="宋体" panose="02010600030101010101" pitchFamily="2" charset="-122"/>
                          <a:cs typeface="宋体" panose="02010600030101010101" pitchFamily="2" charset="-122"/>
                        </a:rPr>
                        <a:t>白陶土色黑色柏油样便暗红色血便粪便表面粘有鲜红色血液果酱样便米泔水样暗绿色</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20000"/>
                        </a:lnSpc>
                        <a:buNone/>
                      </a:pPr>
                      <a:r>
                        <a:rPr lang="en-US" sz="1200" b="0">
                          <a:latin typeface="宋体" panose="02010600030101010101" pitchFamily="2" charset="-122"/>
                          <a:ea typeface="宋体" panose="02010600030101010101" pitchFamily="2" charset="-122"/>
                          <a:cs typeface="宋体" panose="02010600030101010101" pitchFamily="2" charset="-122"/>
                        </a:rPr>
                        <a:t>胆道梗阻摄入动物血或铁剂上消化道出血下消化道出血痔疮出血、肛裂肠套叠、阿米巴痢疾霍乱摄入大量绿叶蔬菜</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18465">
                <a:tc>
                  <a:txBody>
                    <a:bodyPr/>
                    <a:p>
                      <a:pPr indent="0" algn="ctr">
                        <a:lnSpc>
                          <a:spcPct val="120000"/>
                        </a:lnSpc>
                        <a:buNone/>
                      </a:pPr>
                      <a:r>
                        <a:rPr lang="en-US" sz="1200" b="0">
                          <a:latin typeface="宋体" panose="02010600030101010101" pitchFamily="2" charset="-122"/>
                          <a:ea typeface="宋体" panose="02010600030101010101" pitchFamily="2" charset="-122"/>
                          <a:cs typeface="宋体" panose="02010600030101010101" pitchFamily="2" charset="-122"/>
                        </a:rPr>
                        <a:t>气味</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20000"/>
                        </a:lnSpc>
                        <a:buNone/>
                      </a:pPr>
                      <a:r>
                        <a:rPr lang="en-US" sz="1200" b="0">
                          <a:latin typeface="宋体" panose="02010600030101010101" pitchFamily="2" charset="-122"/>
                          <a:ea typeface="宋体" panose="02010600030101010101" pitchFamily="2" charset="-122"/>
                          <a:cs typeface="宋体" panose="02010600030101010101" pitchFamily="2" charset="-122"/>
                        </a:rPr>
                        <a:t>恶臭酸臭腐臭腥臭</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20000"/>
                        </a:lnSpc>
                        <a:buNone/>
                      </a:pPr>
                      <a:r>
                        <a:rPr lang="en-US" sz="1200" b="0">
                          <a:latin typeface="宋体" panose="02010600030101010101" pitchFamily="2" charset="-122"/>
                          <a:ea typeface="宋体" panose="02010600030101010101" pitchFamily="2" charset="-122"/>
                          <a:cs typeface="宋体" panose="02010600030101010101" pitchFamily="2" charset="-122"/>
                        </a:rPr>
                        <a:t>严重腹泻消化吸收不良下消化道出血、恶性肿瘤上消化道出血</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5135880" cy="398780"/>
            <a:chOff x="162802" y="106676"/>
            <a:chExt cx="6847522" cy="590681"/>
          </a:xfrm>
        </p:grpSpPr>
        <p:sp>
          <p:nvSpPr>
            <p:cNvPr id="9" name="文本框 8"/>
            <p:cNvSpPr txBox="1"/>
            <p:nvPr/>
          </p:nvSpPr>
          <p:spPr>
            <a:xfrm>
              <a:off x="923920" y="106676"/>
              <a:ext cx="6086404" cy="590681"/>
            </a:xfrm>
            <a:prstGeom prst="rect">
              <a:avLst/>
            </a:prstGeom>
            <a:noFill/>
          </p:spPr>
          <p:txBody>
            <a:bodyPr wrap="square" rtlCol="0">
              <a:spAutoFit/>
            </a:bodyPr>
            <a:lstStyle/>
            <a:p>
              <a:r>
                <a:rPr sz="2000" b="0">
                  <a:solidFill>
                    <a:srgbClr val="FF7F7F"/>
                  </a:solidFill>
                  <a:latin typeface="微软雅黑" panose="020B0503020204020204" charset="-122"/>
                  <a:ea typeface="微软雅黑" panose="020B0503020204020204" charset="-122"/>
                </a:rPr>
                <a:t>三、老年人身体状况观察的内容</a:t>
              </a:r>
              <a:endParaRPr sz="2000"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
        <p:nvSpPr>
          <p:cNvPr id="2" name="文本框 1"/>
          <p:cNvSpPr txBox="1"/>
          <p:nvPr/>
        </p:nvSpPr>
        <p:spPr>
          <a:xfrm>
            <a:off x="57785" y="627380"/>
            <a:ext cx="7658735" cy="645160"/>
          </a:xfrm>
          <a:prstGeom prst="rect">
            <a:avLst/>
          </a:prstGeom>
          <a:noFill/>
        </p:spPr>
        <p:txBody>
          <a:bodyPr wrap="square" rtlCol="0">
            <a:spAutoFit/>
          </a:bodyPr>
          <a:p>
            <a:r>
              <a:rPr lang="en-US" altLang="zh-CN"/>
              <a:t>         </a:t>
            </a:r>
            <a:r>
              <a:rPr lang="zh-CN" altLang="en-US">
                <a:sym typeface="+mn-ea"/>
              </a:rPr>
              <a:t>（八）排泄的观察</a:t>
            </a:r>
            <a:endParaRPr lang="zh-CN" altLang="en-US">
              <a:sym typeface="+mn-ea"/>
            </a:endParaRPr>
          </a:p>
          <a:p>
            <a:endParaRPr lang="zh-CN" altLang="en-US"/>
          </a:p>
        </p:txBody>
      </p:sp>
      <p:graphicFrame>
        <p:nvGraphicFramePr>
          <p:cNvPr id="3" name="表格 2"/>
          <p:cNvGraphicFramePr/>
          <p:nvPr>
            <p:custDataLst>
              <p:tags r:id="rId2"/>
            </p:custDataLst>
          </p:nvPr>
        </p:nvGraphicFramePr>
        <p:xfrm>
          <a:off x="669290" y="1193800"/>
          <a:ext cx="7291705" cy="1280160"/>
        </p:xfrm>
        <a:graphic>
          <a:graphicData uri="http://schemas.openxmlformats.org/drawingml/2006/table">
            <a:tbl>
              <a:tblPr firstRow="1" bandRow="1">
                <a:tableStyleId>{5940675A-B579-460E-94D1-54222C63F5DA}</a:tableStyleId>
              </a:tblPr>
              <a:tblGrid>
                <a:gridCol w="1236345"/>
                <a:gridCol w="3330575"/>
                <a:gridCol w="2724785"/>
              </a:tblGrid>
              <a:tr h="0">
                <a:tc>
                  <a:txBody>
                    <a:bodyPr/>
                    <a:p>
                      <a:pPr indent="0" algn="ctr">
                        <a:lnSpc>
                          <a:spcPct val="110000"/>
                        </a:lnSpc>
                        <a:buNone/>
                      </a:pPr>
                      <a:r>
                        <a:rPr lang="en-US" sz="1200" b="0">
                          <a:latin typeface="宋体" panose="02010600030101010101" pitchFamily="2" charset="-122"/>
                          <a:ea typeface="宋体" panose="02010600030101010101" pitchFamily="2" charset="-122"/>
                          <a:cs typeface="宋体" panose="02010600030101010101" pitchFamily="2" charset="-122"/>
                        </a:rPr>
                        <a:t>异常排尿活动</a:t>
                      </a:r>
                      <a:endParaRPr 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7D7D7"/>
                    </a:solidFill>
                  </a:tcPr>
                </a:tc>
                <a:tc>
                  <a:txBody>
                    <a:bodyPr/>
                    <a:p>
                      <a:pPr indent="0" algn="ctr">
                        <a:lnSpc>
                          <a:spcPct val="110000"/>
                        </a:lnSpc>
                        <a:buNone/>
                      </a:pPr>
                      <a:r>
                        <a:rPr lang="en-US" sz="1200" b="0">
                          <a:latin typeface="宋体" panose="02010600030101010101" pitchFamily="2" charset="-122"/>
                          <a:ea typeface="宋体" panose="02010600030101010101" pitchFamily="2" charset="-122"/>
                          <a:cs typeface="宋体" panose="02010600030101010101" pitchFamily="2" charset="-122"/>
                        </a:rPr>
                        <a:t>异常情况</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7D7D7"/>
                    </a:solidFill>
                  </a:tcPr>
                </a:tc>
                <a:tc>
                  <a:txBody>
                    <a:bodyPr/>
                    <a:p>
                      <a:pPr indent="0" algn="ctr">
                        <a:lnSpc>
                          <a:spcPct val="110000"/>
                        </a:lnSpc>
                        <a:buNone/>
                      </a:pPr>
                      <a:r>
                        <a:rPr lang="en-US" sz="1200" b="0">
                          <a:latin typeface="宋体" panose="02010600030101010101" pitchFamily="2" charset="-122"/>
                          <a:ea typeface="宋体" panose="02010600030101010101" pitchFamily="2" charset="-122"/>
                          <a:cs typeface="宋体" panose="02010600030101010101" pitchFamily="2" charset="-122"/>
                        </a:rPr>
                        <a:t>常见疾病</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7D7D7"/>
                    </a:solidFill>
                  </a:tcPr>
                </a:tc>
              </a:tr>
              <a:tr h="0">
                <a:tc>
                  <a:txBody>
                    <a:bodyPr/>
                    <a:p>
                      <a:pPr indent="0" algn="ctr">
                        <a:lnSpc>
                          <a:spcPct val="110000"/>
                        </a:lnSpc>
                        <a:buNone/>
                      </a:pPr>
                      <a:r>
                        <a:rPr lang="en-US" sz="1200" b="0">
                          <a:latin typeface="宋体" panose="02010600030101010101" pitchFamily="2" charset="-122"/>
                          <a:ea typeface="宋体" panose="02010600030101010101" pitchFamily="2" charset="-122"/>
                          <a:cs typeface="宋体" panose="02010600030101010101" pitchFamily="2" charset="-122"/>
                        </a:rPr>
                        <a:t>次数</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10000"/>
                        </a:lnSpc>
                        <a:buNone/>
                      </a:pPr>
                      <a:r>
                        <a:rPr lang="en-US" sz="1200" b="0">
                          <a:latin typeface="宋体" panose="02010600030101010101" pitchFamily="2" charset="-122"/>
                          <a:ea typeface="宋体" panose="02010600030101010101" pitchFamily="2" charset="-122"/>
                          <a:cs typeface="宋体" panose="02010600030101010101" pitchFamily="2" charset="-122"/>
                        </a:rPr>
                        <a:t>多尿：24小时尿液超过2500ml</a:t>
                      </a:r>
                      <a:endParaRPr lang="en-US" sz="1200" b="0">
                        <a:latin typeface="宋体" panose="02010600030101010101" pitchFamily="2" charset="-122"/>
                        <a:ea typeface="宋体" panose="02010600030101010101" pitchFamily="2" charset="-122"/>
                        <a:cs typeface="宋体" panose="02010600030101010101" pitchFamily="2" charset="-122"/>
                      </a:endParaRPr>
                    </a:p>
                    <a:p>
                      <a:pPr indent="0">
                        <a:lnSpc>
                          <a:spcPct val="110000"/>
                        </a:lnSpc>
                        <a:buNone/>
                      </a:pPr>
                      <a:r>
                        <a:rPr lang="en-US" sz="1200" b="0">
                          <a:latin typeface="宋体" panose="02010600030101010101" pitchFamily="2" charset="-122"/>
                          <a:ea typeface="宋体" panose="02010600030101010101" pitchFamily="2" charset="-122"/>
                          <a:cs typeface="宋体" panose="02010600030101010101" pitchFamily="2" charset="-122"/>
                        </a:rPr>
                        <a:t>少尿：24小时&lt;400ml或每小时&lt;17ml</a:t>
                      </a:r>
                      <a:endParaRPr lang="en-US" sz="1200" b="0">
                        <a:latin typeface="宋体" panose="02010600030101010101" pitchFamily="2" charset="-122"/>
                        <a:ea typeface="宋体" panose="02010600030101010101" pitchFamily="2" charset="-122"/>
                        <a:cs typeface="宋体" panose="02010600030101010101" pitchFamily="2" charset="-122"/>
                      </a:endParaRPr>
                    </a:p>
                    <a:p>
                      <a:pPr indent="0">
                        <a:lnSpc>
                          <a:spcPct val="110000"/>
                        </a:lnSpc>
                        <a:buNone/>
                      </a:pPr>
                      <a:r>
                        <a:rPr lang="en-US" sz="1200" b="0">
                          <a:latin typeface="宋体" panose="02010600030101010101" pitchFamily="2" charset="-122"/>
                          <a:ea typeface="宋体" panose="02010600030101010101" pitchFamily="2" charset="-122"/>
                          <a:cs typeface="宋体" panose="02010600030101010101" pitchFamily="2" charset="-122"/>
                        </a:rPr>
                        <a:t>无尿：24小时&lt;100ml或12小时无尿</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10000"/>
                        </a:lnSpc>
                        <a:buNone/>
                      </a:pPr>
                      <a:r>
                        <a:rPr lang="en-US" sz="1200" b="0">
                          <a:latin typeface="宋体" panose="02010600030101010101" pitchFamily="2" charset="-122"/>
                          <a:ea typeface="宋体" panose="02010600030101010101" pitchFamily="2" charset="-122"/>
                          <a:cs typeface="宋体" panose="02010600030101010101" pitchFamily="2" charset="-122"/>
                        </a:rPr>
                        <a:t>大量饮水、糖尿病、尿崩症心脏衰竭、肾脏衰竭、休克严重休克、急性肾衰竭</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lgn="ctr">
                        <a:lnSpc>
                          <a:spcPct val="110000"/>
                        </a:lnSpc>
                        <a:buNone/>
                      </a:pPr>
                      <a:r>
                        <a:rPr lang="en-US" sz="1200" b="0">
                          <a:latin typeface="宋体" panose="02010600030101010101" pitchFamily="2" charset="-122"/>
                          <a:ea typeface="宋体" panose="02010600030101010101" pitchFamily="2" charset="-122"/>
                          <a:cs typeface="宋体" panose="02010600030101010101" pitchFamily="2" charset="-122"/>
                        </a:rPr>
                        <a:t>尿潴留</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10000"/>
                        </a:lnSpc>
                        <a:buNone/>
                      </a:pPr>
                      <a:r>
                        <a:rPr lang="en-US" sz="1200" b="0">
                          <a:latin typeface="宋体" panose="02010600030101010101" pitchFamily="2" charset="-122"/>
                          <a:ea typeface="宋体" panose="02010600030101010101" pitchFamily="2" charset="-122"/>
                          <a:cs typeface="宋体" panose="02010600030101010101" pitchFamily="2" charset="-122"/>
                        </a:rPr>
                        <a:t>尿液存在膀胱内不能自主排出</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10000"/>
                        </a:lnSpc>
                        <a:buNone/>
                      </a:pPr>
                      <a:r>
                        <a:rPr lang="en-US" sz="1200" b="0">
                          <a:latin typeface="宋体" panose="02010600030101010101" pitchFamily="2" charset="-122"/>
                          <a:ea typeface="宋体" panose="02010600030101010101" pitchFamily="2" charset="-122"/>
                          <a:cs typeface="宋体" panose="02010600030101010101" pitchFamily="2" charset="-122"/>
                        </a:rPr>
                        <a:t>前列腺肥大、肿瘤压迫、神经抑制</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lgn="ctr">
                        <a:lnSpc>
                          <a:spcPct val="110000"/>
                        </a:lnSpc>
                        <a:buNone/>
                      </a:pPr>
                      <a:r>
                        <a:rPr lang="en-US" sz="1200" b="0">
                          <a:latin typeface="宋体" panose="02010600030101010101" pitchFamily="2" charset="-122"/>
                          <a:ea typeface="宋体" panose="02010600030101010101" pitchFamily="2" charset="-122"/>
                          <a:cs typeface="宋体" panose="02010600030101010101" pitchFamily="2" charset="-122"/>
                        </a:rPr>
                        <a:t>尿失禁</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10000"/>
                        </a:lnSpc>
                        <a:buNone/>
                      </a:pPr>
                      <a:r>
                        <a:rPr lang="en-US" sz="1200" b="0">
                          <a:latin typeface="宋体" panose="02010600030101010101" pitchFamily="2" charset="-122"/>
                          <a:ea typeface="宋体" panose="02010600030101010101" pitchFamily="2" charset="-122"/>
                          <a:cs typeface="宋体" panose="02010600030101010101" pitchFamily="2" charset="-122"/>
                        </a:rPr>
                        <a:t>排尿不受意识控制自主排出</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10000"/>
                        </a:lnSpc>
                        <a:buNone/>
                      </a:pPr>
                      <a:r>
                        <a:rPr lang="en-US" sz="1200" b="0">
                          <a:latin typeface="宋体" panose="02010600030101010101" pitchFamily="2" charset="-122"/>
                          <a:ea typeface="宋体" panose="02010600030101010101" pitchFamily="2" charset="-122"/>
                          <a:cs typeface="宋体" panose="02010600030101010101" pitchFamily="2" charset="-122"/>
                        </a:rPr>
                        <a:t>昏迷、截瘫、括约肌张力减低</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lgn="ctr">
                        <a:lnSpc>
                          <a:spcPct val="110000"/>
                        </a:lnSpc>
                        <a:buNone/>
                      </a:pPr>
                      <a:r>
                        <a:rPr lang="en-US" sz="1200" b="0">
                          <a:latin typeface="宋体" panose="02010600030101010101" pitchFamily="2" charset="-122"/>
                          <a:ea typeface="宋体" panose="02010600030101010101" pitchFamily="2" charset="-122"/>
                          <a:cs typeface="宋体" panose="02010600030101010101" pitchFamily="2" charset="-122"/>
                        </a:rPr>
                        <a:t>膀胱刺激征</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10000"/>
                        </a:lnSpc>
                        <a:buNone/>
                      </a:pPr>
                      <a:r>
                        <a:rPr lang="en-US" sz="1200" b="0">
                          <a:latin typeface="宋体" panose="02010600030101010101" pitchFamily="2" charset="-122"/>
                          <a:ea typeface="宋体" panose="02010600030101010101" pitchFamily="2" charset="-122"/>
                          <a:cs typeface="宋体" panose="02010600030101010101" pitchFamily="2" charset="-122"/>
                        </a:rPr>
                        <a:t>尿频、尿急、尿痛症状，常伴有血尿</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10000"/>
                        </a:lnSpc>
                        <a:buNone/>
                      </a:pPr>
                      <a:r>
                        <a:rPr lang="en-US" sz="1200" b="0">
                          <a:latin typeface="宋体" panose="02010600030101010101" pitchFamily="2" charset="-122"/>
                          <a:ea typeface="宋体" panose="02010600030101010101" pitchFamily="2" charset="-122"/>
                          <a:cs typeface="宋体" panose="02010600030101010101" pitchFamily="2" charset="-122"/>
                        </a:rPr>
                        <a:t>泌尿系统感染</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graphicFrame>
        <p:nvGraphicFramePr>
          <p:cNvPr id="4" name="表格 3"/>
          <p:cNvGraphicFramePr/>
          <p:nvPr>
            <p:custDataLst>
              <p:tags r:id="rId3"/>
            </p:custDataLst>
          </p:nvPr>
        </p:nvGraphicFramePr>
        <p:xfrm>
          <a:off x="669290" y="2684145"/>
          <a:ext cx="7291705" cy="1838960"/>
        </p:xfrm>
        <a:graphic>
          <a:graphicData uri="http://schemas.openxmlformats.org/drawingml/2006/table">
            <a:tbl>
              <a:tblPr firstRow="1" bandRow="1">
                <a:tableStyleId>{5940675A-B579-460E-94D1-54222C63F5DA}</a:tableStyleId>
              </a:tblPr>
              <a:tblGrid>
                <a:gridCol w="1238250"/>
                <a:gridCol w="3335655"/>
                <a:gridCol w="2717800"/>
              </a:tblGrid>
              <a:tr h="182880">
                <a:tc>
                  <a:txBody>
                    <a:bodyPr/>
                    <a:p>
                      <a:pPr indent="0" algn="ctr">
                        <a:lnSpc>
                          <a:spcPct val="110000"/>
                        </a:lnSpc>
                        <a:buNone/>
                      </a:pPr>
                      <a:r>
                        <a:rPr lang="en-US" sz="1200" b="0">
                          <a:latin typeface="宋体" panose="02010600030101010101" pitchFamily="2" charset="-122"/>
                          <a:ea typeface="宋体" panose="02010600030101010101" pitchFamily="2" charset="-122"/>
                          <a:cs typeface="宋体" panose="02010600030101010101" pitchFamily="2" charset="-122"/>
                        </a:rPr>
                        <a:t>异常尿液性质</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7D7D7"/>
                    </a:solidFill>
                  </a:tcPr>
                </a:tc>
                <a:tc>
                  <a:txBody>
                    <a:bodyPr/>
                    <a:p>
                      <a:pPr indent="0" algn="ctr">
                        <a:lnSpc>
                          <a:spcPct val="110000"/>
                        </a:lnSpc>
                        <a:buNone/>
                      </a:pPr>
                      <a:r>
                        <a:rPr lang="en-US" sz="1200" b="0">
                          <a:latin typeface="宋体" panose="02010600030101010101" pitchFamily="2" charset="-122"/>
                          <a:ea typeface="宋体" panose="02010600030101010101" pitchFamily="2" charset="-122"/>
                          <a:cs typeface="宋体" panose="02010600030101010101" pitchFamily="2" charset="-122"/>
                        </a:rPr>
                        <a:t>异常情况</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7D7D7"/>
                    </a:solidFill>
                  </a:tcPr>
                </a:tc>
                <a:tc>
                  <a:txBody>
                    <a:bodyPr/>
                    <a:p>
                      <a:pPr indent="0" algn="ctr">
                        <a:lnSpc>
                          <a:spcPct val="110000"/>
                        </a:lnSpc>
                        <a:buNone/>
                      </a:pPr>
                      <a:r>
                        <a:rPr lang="en-US" sz="1200" b="0">
                          <a:latin typeface="宋体" panose="02010600030101010101" pitchFamily="2" charset="-122"/>
                          <a:ea typeface="宋体" panose="02010600030101010101" pitchFamily="2" charset="-122"/>
                          <a:cs typeface="宋体" panose="02010600030101010101" pitchFamily="2" charset="-122"/>
                        </a:rPr>
                        <a:t>常见疾病</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7D7D7"/>
                    </a:solidFill>
                  </a:tcPr>
                </a:tc>
              </a:tr>
              <a:tr h="548640">
                <a:tc>
                  <a:txBody>
                    <a:bodyPr/>
                    <a:p>
                      <a:pPr indent="0" algn="ctr">
                        <a:lnSpc>
                          <a:spcPct val="110000"/>
                        </a:lnSpc>
                        <a:buNone/>
                      </a:pPr>
                      <a:r>
                        <a:rPr lang="en-US" sz="1200" b="0">
                          <a:latin typeface="宋体" panose="02010600030101010101" pitchFamily="2" charset="-122"/>
                          <a:ea typeface="宋体" panose="02010600030101010101" pitchFamily="2" charset="-122"/>
                          <a:cs typeface="宋体" panose="02010600030101010101" pitchFamily="2" charset="-122"/>
                        </a:rPr>
                        <a:t>颜色</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10000"/>
                        </a:lnSpc>
                        <a:buNone/>
                      </a:pPr>
                      <a:r>
                        <a:rPr lang="en-US" sz="1200" b="0">
                          <a:latin typeface="宋体" panose="02010600030101010101" pitchFamily="2" charset="-122"/>
                          <a:ea typeface="宋体" panose="02010600030101010101" pitchFamily="2" charset="-122"/>
                          <a:cs typeface="宋体" panose="02010600030101010101" pitchFamily="2" charset="-122"/>
                        </a:rPr>
                        <a:t>血尿：洗肉水色血红蛋</a:t>
                      </a:r>
                      <a:endParaRPr lang="en-US" sz="1200" b="0">
                        <a:latin typeface="宋体" panose="02010600030101010101" pitchFamily="2" charset="-122"/>
                        <a:ea typeface="宋体" panose="02010600030101010101" pitchFamily="2" charset="-122"/>
                        <a:cs typeface="宋体" panose="02010600030101010101" pitchFamily="2" charset="-122"/>
                      </a:endParaRPr>
                    </a:p>
                    <a:p>
                      <a:pPr indent="0">
                        <a:lnSpc>
                          <a:spcPct val="110000"/>
                        </a:lnSpc>
                        <a:buNone/>
                      </a:pPr>
                      <a:r>
                        <a:rPr lang="en-US" sz="1200" b="0">
                          <a:latin typeface="宋体" panose="02010600030101010101" pitchFamily="2" charset="-122"/>
                          <a:ea typeface="宋体" panose="02010600030101010101" pitchFamily="2" charset="-122"/>
                          <a:cs typeface="宋体" panose="02010600030101010101" pitchFamily="2" charset="-122"/>
                        </a:rPr>
                        <a:t>白尿：酱油色</a:t>
                      </a:r>
                      <a:endParaRPr lang="en-US" sz="1200" b="0">
                        <a:latin typeface="宋体" panose="02010600030101010101" pitchFamily="2" charset="-122"/>
                        <a:ea typeface="宋体" panose="02010600030101010101" pitchFamily="2" charset="-122"/>
                        <a:cs typeface="宋体" panose="02010600030101010101" pitchFamily="2" charset="-122"/>
                      </a:endParaRPr>
                    </a:p>
                    <a:p>
                      <a:pPr indent="0">
                        <a:lnSpc>
                          <a:spcPct val="110000"/>
                        </a:lnSpc>
                        <a:buNone/>
                      </a:pPr>
                      <a:r>
                        <a:rPr lang="en-US" sz="1200" b="0">
                          <a:latin typeface="宋体" panose="02010600030101010101" pitchFamily="2" charset="-122"/>
                          <a:ea typeface="宋体" panose="02010600030101010101" pitchFamily="2" charset="-122"/>
                          <a:cs typeface="宋体" panose="02010600030101010101" pitchFamily="2" charset="-122"/>
                        </a:rPr>
                        <a:t>胆红素尿：深黄色或黄褐色</a:t>
                      </a:r>
                      <a:endParaRPr lang="en-US" sz="1200" b="0">
                        <a:latin typeface="宋体" panose="02010600030101010101" pitchFamily="2" charset="-122"/>
                        <a:ea typeface="宋体" panose="02010600030101010101" pitchFamily="2" charset="-122"/>
                        <a:cs typeface="宋体" panose="02010600030101010101" pitchFamily="2" charset="-122"/>
                      </a:endParaRPr>
                    </a:p>
                    <a:p>
                      <a:pPr indent="0">
                        <a:lnSpc>
                          <a:spcPct val="110000"/>
                        </a:lnSpc>
                        <a:buNone/>
                      </a:pPr>
                      <a:r>
                        <a:rPr lang="en-US" sz="1200" b="0">
                          <a:latin typeface="宋体" panose="02010600030101010101" pitchFamily="2" charset="-122"/>
                          <a:ea typeface="宋体" panose="02010600030101010101" pitchFamily="2" charset="-122"/>
                          <a:cs typeface="宋体" panose="02010600030101010101" pitchFamily="2" charset="-122"/>
                        </a:rPr>
                        <a:t>乳糜尿：乳白色</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10000"/>
                        </a:lnSpc>
                        <a:buNone/>
                      </a:pPr>
                      <a:r>
                        <a:rPr lang="en-US" sz="1200" b="0">
                          <a:latin typeface="宋体" panose="02010600030101010101" pitchFamily="2" charset="-122"/>
                          <a:ea typeface="宋体" panose="02010600030101010101" pitchFamily="2" charset="-122"/>
                          <a:cs typeface="宋体" panose="02010600030101010101" pitchFamily="2" charset="-122"/>
                        </a:rPr>
                        <a:t>急性肾小球肾炎、输尿管结石血型不合的输血、恶性疟疾阻塞性黄疸、肝细胞性黄疸丝虫病</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65760">
                <a:tc>
                  <a:txBody>
                    <a:bodyPr/>
                    <a:p>
                      <a:pPr indent="0" algn="ctr">
                        <a:lnSpc>
                          <a:spcPct val="110000"/>
                        </a:lnSpc>
                        <a:buNone/>
                      </a:pPr>
                      <a:r>
                        <a:rPr lang="en-US" sz="1200" b="0">
                          <a:latin typeface="宋体" panose="02010600030101010101" pitchFamily="2" charset="-122"/>
                          <a:ea typeface="宋体" panose="02010600030101010101" pitchFamily="2" charset="-122"/>
                          <a:cs typeface="宋体" panose="02010600030101010101" pitchFamily="2" charset="-122"/>
                        </a:rPr>
                        <a:t>透明度</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10000"/>
                        </a:lnSpc>
                        <a:buNone/>
                      </a:pPr>
                      <a:r>
                        <a:rPr lang="en-US" sz="1200" b="0">
                          <a:latin typeface="宋体" panose="02010600030101010101" pitchFamily="2" charset="-122"/>
                          <a:ea typeface="宋体" panose="02010600030101010101" pitchFamily="2" charset="-122"/>
                          <a:cs typeface="宋体" panose="02010600030101010101" pitchFamily="2" charset="-122"/>
                        </a:rPr>
                        <a:t>尿盐析出：冷却尿液浑浊，加热尿液澄清脓尿：新鲜尿液白色絮状浑浊</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10000"/>
                        </a:lnSpc>
                        <a:buNone/>
                      </a:pPr>
                      <a:r>
                        <a:rPr lang="en-US" sz="1200" b="0">
                          <a:latin typeface="宋体" panose="02010600030101010101" pitchFamily="2" charset="-122"/>
                          <a:ea typeface="宋体" panose="02010600030101010101" pitchFamily="2" charset="-122"/>
                          <a:cs typeface="宋体" panose="02010600030101010101" pitchFamily="2" charset="-122"/>
                        </a:rPr>
                        <a:t>尿盐含量高感染</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41935">
                <a:tc>
                  <a:txBody>
                    <a:bodyPr/>
                    <a:p>
                      <a:pPr indent="0" algn="ctr">
                        <a:lnSpc>
                          <a:spcPct val="110000"/>
                        </a:lnSpc>
                        <a:buNone/>
                      </a:pPr>
                      <a:r>
                        <a:rPr lang="en-US" sz="1200" b="0">
                          <a:latin typeface="宋体" panose="02010600030101010101" pitchFamily="2" charset="-122"/>
                          <a:ea typeface="宋体" panose="02010600030101010101" pitchFamily="2" charset="-122"/>
                          <a:cs typeface="宋体" panose="02010600030101010101" pitchFamily="2" charset="-122"/>
                        </a:rPr>
                        <a:t>酸碱反应</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10000"/>
                        </a:lnSpc>
                        <a:buNone/>
                      </a:pPr>
                      <a:r>
                        <a:rPr lang="en-US" sz="1200" b="0">
                          <a:latin typeface="宋体" panose="02010600030101010101" pitchFamily="2" charset="-122"/>
                          <a:ea typeface="宋体" panose="02010600030101010101" pitchFamily="2" charset="-122"/>
                          <a:cs typeface="宋体" panose="02010600030101010101" pitchFamily="2" charset="-122"/>
                        </a:rPr>
                        <a:t>尿液呈强酸性尿液呈强碱性</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10000"/>
                        </a:lnSpc>
                        <a:buNone/>
                      </a:pPr>
                      <a:r>
                        <a:rPr lang="en-US" sz="1200" b="0">
                          <a:latin typeface="宋体" panose="02010600030101010101" pitchFamily="2" charset="-122"/>
                          <a:ea typeface="宋体" panose="02010600030101010101" pitchFamily="2" charset="-122"/>
                          <a:cs typeface="宋体" panose="02010600030101010101" pitchFamily="2" charset="-122"/>
                        </a:rPr>
                        <a:t>酸中毒严重呕吐</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25425">
                <a:tc>
                  <a:txBody>
                    <a:bodyPr/>
                    <a:p>
                      <a:pPr indent="0" algn="ctr">
                        <a:lnSpc>
                          <a:spcPct val="110000"/>
                        </a:lnSpc>
                        <a:buNone/>
                      </a:pPr>
                      <a:r>
                        <a:rPr lang="en-US" sz="1200" b="0">
                          <a:latin typeface="宋体" panose="02010600030101010101" pitchFamily="2" charset="-122"/>
                          <a:ea typeface="宋体" panose="02010600030101010101" pitchFamily="2" charset="-122"/>
                          <a:cs typeface="宋体" panose="02010600030101010101" pitchFamily="2" charset="-122"/>
                        </a:rPr>
                        <a:t>比重</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10000"/>
                        </a:lnSpc>
                        <a:buNone/>
                      </a:pPr>
                      <a:r>
                        <a:rPr lang="en-US" sz="1200" b="0">
                          <a:latin typeface="宋体" panose="02010600030101010101" pitchFamily="2" charset="-122"/>
                          <a:ea typeface="宋体" panose="02010600030101010101" pitchFamily="2" charset="-122"/>
                          <a:cs typeface="宋体" panose="02010600030101010101" pitchFamily="2" charset="-122"/>
                        </a:rPr>
                        <a:t>尿比重常在1.010左右</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10000"/>
                        </a:lnSpc>
                        <a:buNone/>
                      </a:pPr>
                      <a:r>
                        <a:rPr lang="en-US" sz="1200" b="0">
                          <a:latin typeface="宋体" panose="02010600030101010101" pitchFamily="2" charset="-122"/>
                          <a:ea typeface="宋体" panose="02010600030101010101" pitchFamily="2" charset="-122"/>
                          <a:cs typeface="宋体" panose="02010600030101010101" pitchFamily="2" charset="-122"/>
                        </a:rPr>
                        <a:t>肾功能严重障碍</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74320">
                <a:tc>
                  <a:txBody>
                    <a:bodyPr/>
                    <a:p>
                      <a:pPr indent="0" algn="ctr">
                        <a:lnSpc>
                          <a:spcPct val="110000"/>
                        </a:lnSpc>
                        <a:buNone/>
                      </a:pPr>
                      <a:r>
                        <a:rPr lang="en-US" sz="1200" b="0">
                          <a:latin typeface="宋体" panose="02010600030101010101" pitchFamily="2" charset="-122"/>
                          <a:ea typeface="宋体" panose="02010600030101010101" pitchFamily="2" charset="-122"/>
                          <a:cs typeface="宋体" panose="02010600030101010101" pitchFamily="2" charset="-122"/>
                        </a:rPr>
                        <a:t>气味</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10000"/>
                        </a:lnSpc>
                        <a:buNone/>
                      </a:pPr>
                      <a:r>
                        <a:rPr lang="en-US" sz="1200" b="0">
                          <a:latin typeface="宋体" panose="02010600030101010101" pitchFamily="2" charset="-122"/>
                          <a:ea typeface="宋体" panose="02010600030101010101" pitchFamily="2" charset="-122"/>
                          <a:cs typeface="宋体" panose="02010600030101010101" pitchFamily="2" charset="-122"/>
                        </a:rPr>
                        <a:t>新鲜尿液氨臭味烂苹果味</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10000"/>
                        </a:lnSpc>
                        <a:buNone/>
                      </a:pPr>
                      <a:r>
                        <a:rPr lang="en-US" sz="1200" b="0">
                          <a:latin typeface="宋体" panose="02010600030101010101" pitchFamily="2" charset="-122"/>
                          <a:ea typeface="宋体" panose="02010600030101010101" pitchFamily="2" charset="-122"/>
                          <a:cs typeface="宋体" panose="02010600030101010101" pitchFamily="2" charset="-122"/>
                        </a:rPr>
                        <a:t>泌尿道感染糖尿病酮症酸中毒</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5135880" cy="398780"/>
            <a:chOff x="162802" y="106676"/>
            <a:chExt cx="6847522" cy="590681"/>
          </a:xfrm>
        </p:grpSpPr>
        <p:sp>
          <p:nvSpPr>
            <p:cNvPr id="9" name="文本框 8"/>
            <p:cNvSpPr txBox="1"/>
            <p:nvPr/>
          </p:nvSpPr>
          <p:spPr>
            <a:xfrm>
              <a:off x="923920" y="106676"/>
              <a:ext cx="6086404" cy="590681"/>
            </a:xfrm>
            <a:prstGeom prst="rect">
              <a:avLst/>
            </a:prstGeom>
            <a:noFill/>
          </p:spPr>
          <p:txBody>
            <a:bodyPr wrap="square" rtlCol="0">
              <a:spAutoFit/>
            </a:bodyPr>
            <a:lstStyle/>
            <a:p>
              <a:r>
                <a:rPr sz="2000" b="0">
                  <a:solidFill>
                    <a:srgbClr val="FF7F7F"/>
                  </a:solidFill>
                  <a:latin typeface="微软雅黑" panose="020B0503020204020204" charset="-122"/>
                  <a:ea typeface="微软雅黑" panose="020B0503020204020204" charset="-122"/>
                </a:rPr>
                <a:t>三、老年人身体状况观察的内容</a:t>
              </a:r>
              <a:endParaRPr sz="2000"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
        <p:nvSpPr>
          <p:cNvPr id="2" name="文本框 1"/>
          <p:cNvSpPr txBox="1"/>
          <p:nvPr/>
        </p:nvSpPr>
        <p:spPr>
          <a:xfrm>
            <a:off x="57785" y="627380"/>
            <a:ext cx="7658735" cy="368300"/>
          </a:xfrm>
          <a:prstGeom prst="rect">
            <a:avLst/>
          </a:prstGeom>
          <a:noFill/>
        </p:spPr>
        <p:txBody>
          <a:bodyPr wrap="square" rtlCol="0">
            <a:spAutoFit/>
          </a:bodyPr>
          <a:p>
            <a:r>
              <a:rPr lang="en-US" altLang="zh-CN"/>
              <a:t>         </a:t>
            </a:r>
            <a:r>
              <a:rPr lang="zh-CN" altLang="en-US">
                <a:sym typeface="+mn-ea"/>
              </a:rPr>
              <a:t>（九）体味的观察</a:t>
            </a:r>
            <a:endParaRPr lang="zh-CN" altLang="en-US">
              <a:sym typeface="+mn-ea"/>
            </a:endParaRPr>
          </a:p>
        </p:txBody>
      </p:sp>
      <p:sp>
        <p:nvSpPr>
          <p:cNvPr id="100" name="文本框 99"/>
          <p:cNvSpPr txBox="1"/>
          <p:nvPr/>
        </p:nvSpPr>
        <p:spPr>
          <a:xfrm>
            <a:off x="692785" y="1109345"/>
            <a:ext cx="7243445" cy="607695"/>
          </a:xfrm>
          <a:prstGeom prst="rect">
            <a:avLst/>
          </a:prstGeom>
          <a:noFill/>
          <a:ln w="9525">
            <a:noFill/>
          </a:ln>
        </p:spPr>
        <p:txBody>
          <a:bodyPr wrap="square">
            <a:spAutoFit/>
          </a:bodyPr>
          <a:p>
            <a:pPr indent="266700">
              <a:lnSpc>
                <a:spcPct val="140000"/>
              </a:lnSpc>
            </a:pPr>
            <a:r>
              <a:rPr lang="zh-CN" sz="1200" b="0">
                <a:cs typeface="等线" charset="0"/>
              </a:rPr>
              <a:t>老年人身体散发出某种异常的气味，常提示我们某种疾病。如呼吸烂苹果味提示糖尿病酮症酸中毒；酒味提示酒精中毒；刺激性大蒜味提示有机磷农药中毒；尿毒症老年人身体散发氨味。</a:t>
            </a:r>
            <a:endParaRPr lang="zh-CN" sz="1200" b="0">
              <a:cs typeface="等线" charset="0"/>
            </a:endParaRPr>
          </a:p>
        </p:txBody>
      </p:sp>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2392892" y="2605156"/>
            <a:ext cx="4358005" cy="1137285"/>
          </a:xfrm>
          <a:prstGeom prst="rect">
            <a:avLst/>
          </a:prstGeom>
          <a:noFill/>
        </p:spPr>
        <p:txBody>
          <a:bodyPr wrap="none" rtlCol="0">
            <a:spAutoFit/>
          </a:bodyPr>
          <a:lstStyle/>
          <a:p>
            <a:pPr algn="l"/>
            <a:r>
              <a:rPr sz="3200" b="1">
                <a:solidFill>
                  <a:srgbClr val="FF7F7F"/>
                </a:solidFill>
              </a:rPr>
              <a:t>任务二 生命体征的观察</a:t>
            </a:r>
            <a:endParaRPr sz="3200" b="1">
              <a:solidFill>
                <a:srgbClr val="FF7F7F"/>
              </a:solidFill>
            </a:endParaRPr>
          </a:p>
          <a:p>
            <a:pPr algn="l"/>
            <a:endParaRPr lang="zh-CN" altLang="en-US" sz="3600" b="1">
              <a:solidFill>
                <a:srgbClr val="FF7F7F"/>
              </a:solidFill>
              <a:latin typeface="微软雅黑" panose="020B0503020204020204" charset="-122"/>
              <a:ea typeface="微软雅黑" panose="020B0503020204020204" charset="-122"/>
            </a:endParaRPr>
          </a:p>
        </p:txBody>
      </p:sp>
      <p:grpSp>
        <p:nvGrpSpPr>
          <p:cNvPr id="4" name="组合 3"/>
          <p:cNvGrpSpPr/>
          <p:nvPr/>
        </p:nvGrpSpPr>
        <p:grpSpPr>
          <a:xfrm>
            <a:off x="3903281" y="1244963"/>
            <a:ext cx="1337863" cy="816800"/>
            <a:chOff x="7304087" y="2314113"/>
            <a:chExt cx="1001487" cy="611434"/>
          </a:xfrm>
        </p:grpSpPr>
        <p:sp>
          <p:nvSpPr>
            <p:cNvPr id="5" name="对角圆角矩形 4"/>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1">
                <a:latin typeface="微软雅黑" panose="020B0503020204020204" charset="-122"/>
                <a:ea typeface="微软雅黑" panose="020B0503020204020204" charset="-122"/>
              </a:endParaRPr>
            </a:p>
          </p:txBody>
        </p:sp>
        <p:pic>
          <p:nvPicPr>
            <p:cNvPr id="6" name="图片 5"/>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pic>
        <p:nvPicPr>
          <p:cNvPr id="8" name="图片 7" descr="852"/>
          <p:cNvPicPr>
            <a:picLocks noChangeAspect="1"/>
          </p:cNvPicPr>
          <p:nvPr/>
        </p:nvPicPr>
        <p:blipFill>
          <a:blip r:embed="rId2"/>
          <a:stretch>
            <a:fillRect/>
          </a:stretch>
        </p:blipFill>
        <p:spPr>
          <a:xfrm>
            <a:off x="2574925" y="810260"/>
            <a:ext cx="981075" cy="88963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45300" fill="hold" nodeType="withEffect">
                                  <p:stCondLst>
                                    <p:cond delay="5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0-#ppt_w/2"/>
                                          </p:val>
                                        </p:tav>
                                        <p:tav tm="100000">
                                          <p:val>
                                            <p:strVal val="#ppt_x"/>
                                          </p:val>
                                        </p:tav>
                                      </p:tavLst>
                                    </p:anim>
                                    <p:anim calcmode="lin" valueType="num">
                                      <p:cBhvr additive="base">
                                        <p:cTn id="8" dur="75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decel="45300" fill="hold" grpId="0" nodeType="withEffect">
                                  <p:stCondLst>
                                    <p:cond delay="75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1+#ppt_w/2"/>
                                          </p:val>
                                        </p:tav>
                                        <p:tav tm="100000">
                                          <p:val>
                                            <p:strVal val="#ppt_x"/>
                                          </p:val>
                                        </p:tav>
                                      </p:tavLst>
                                    </p:anim>
                                    <p:anim calcmode="lin" valueType="num">
                                      <p:cBhvr additive="base">
                                        <p:cTn id="12" dur="750" fill="hold"/>
                                        <p:tgtEl>
                                          <p:spTgt spid="10"/>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17" presetClass="entr" presetSubtype="10"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500" fill="hold"/>
                                        <p:tgtEl>
                                          <p:spTgt spid="8"/>
                                        </p:tgtEl>
                                        <p:attrNameLst>
                                          <p:attrName>ppt_w</p:attrName>
                                        </p:attrNameLst>
                                      </p:cBhvr>
                                      <p:tavLst>
                                        <p:tav tm="0">
                                          <p:val>
                                            <p:fltVal val="0"/>
                                          </p:val>
                                        </p:tav>
                                        <p:tav tm="100000">
                                          <p:val>
                                            <p:strVal val="#ppt_w"/>
                                          </p:val>
                                        </p:tav>
                                      </p:tavLst>
                                    </p:anim>
                                    <p:anim calcmode="lin" valueType="num">
                                      <p:cBhvr>
                                        <p:cTn id="17" dur="500" fill="hold"/>
                                        <p:tgtEl>
                                          <p:spTgt spid="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5135880" cy="398780"/>
            <a:chOff x="162802" y="106676"/>
            <a:chExt cx="6847522" cy="590681"/>
          </a:xfrm>
        </p:grpSpPr>
        <p:sp>
          <p:nvSpPr>
            <p:cNvPr id="9" name="文本框 8"/>
            <p:cNvSpPr txBox="1"/>
            <p:nvPr/>
          </p:nvSpPr>
          <p:spPr>
            <a:xfrm>
              <a:off x="923920" y="106676"/>
              <a:ext cx="6086404" cy="590681"/>
            </a:xfrm>
            <a:prstGeom prst="rect">
              <a:avLst/>
            </a:prstGeom>
            <a:noFill/>
          </p:spPr>
          <p:txBody>
            <a:bodyPr wrap="square" rtlCol="0">
              <a:spAutoFit/>
            </a:bodyPr>
            <a:lstStyle/>
            <a:p>
              <a:r>
                <a:rPr sz="2000" b="0">
                  <a:solidFill>
                    <a:srgbClr val="FF7F7F"/>
                  </a:solidFill>
                  <a:latin typeface="微软雅黑" panose="020B0503020204020204" charset="-122"/>
                  <a:ea typeface="微软雅黑" panose="020B0503020204020204" charset="-122"/>
                </a:rPr>
                <a:t>子任务1  为老年人测量体温</a:t>
              </a:r>
              <a:endParaRPr sz="2000"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
        <p:nvSpPr>
          <p:cNvPr id="2" name="文本框 1"/>
          <p:cNvSpPr txBox="1"/>
          <p:nvPr/>
        </p:nvSpPr>
        <p:spPr>
          <a:xfrm>
            <a:off x="692785" y="548640"/>
            <a:ext cx="2505075" cy="368300"/>
          </a:xfrm>
          <a:prstGeom prst="rect">
            <a:avLst/>
          </a:prstGeom>
          <a:noFill/>
        </p:spPr>
        <p:txBody>
          <a:bodyPr wrap="square" rtlCol="0">
            <a:spAutoFit/>
          </a:bodyPr>
          <a:p>
            <a:r>
              <a:rPr lang="zh-CN" altLang="en-US"/>
              <a:t>一、体温的观察</a:t>
            </a:r>
            <a:endParaRPr lang="zh-CN" altLang="en-US"/>
          </a:p>
        </p:txBody>
      </p:sp>
      <p:sp>
        <p:nvSpPr>
          <p:cNvPr id="3" name="文本框 2"/>
          <p:cNvSpPr txBox="1"/>
          <p:nvPr/>
        </p:nvSpPr>
        <p:spPr>
          <a:xfrm>
            <a:off x="932180" y="1083310"/>
            <a:ext cx="5080000" cy="330835"/>
          </a:xfrm>
          <a:prstGeom prst="rect">
            <a:avLst/>
          </a:prstGeom>
          <a:noFill/>
          <a:ln w="9525">
            <a:noFill/>
          </a:ln>
        </p:spPr>
        <p:txBody>
          <a:bodyPr>
            <a:spAutoFit/>
          </a:bodyPr>
          <a:p>
            <a:pPr indent="0" algn="ctr">
              <a:lnSpc>
                <a:spcPct val="130000"/>
              </a:lnSpc>
            </a:pPr>
            <a:r>
              <a:rPr lang="zh-CN" sz="1200" b="1">
                <a:ea typeface="宋体" panose="02010600030101010101" pitchFamily="2" charset="-122"/>
              </a:rPr>
              <a:t>体温的正常范围</a:t>
            </a:r>
            <a:endParaRPr lang="zh-CN" altLang="en-US" sz="1200"/>
          </a:p>
        </p:txBody>
      </p:sp>
      <p:graphicFrame>
        <p:nvGraphicFramePr>
          <p:cNvPr id="4" name="表格 3"/>
          <p:cNvGraphicFramePr/>
          <p:nvPr>
            <p:custDataLst>
              <p:tags r:id="rId2"/>
            </p:custDataLst>
          </p:nvPr>
        </p:nvGraphicFramePr>
        <p:xfrm>
          <a:off x="760095" y="1516380"/>
          <a:ext cx="5414963" cy="0"/>
        </p:xfrm>
        <a:graphic>
          <a:graphicData uri="http://schemas.openxmlformats.org/drawingml/2006/table">
            <a:tbl>
              <a:tblPr firstRow="1" bandRow="1">
                <a:tableStyleId>{5940675A-B579-460E-94D1-54222C63F5DA}</a:tableStyleId>
              </a:tblPr>
              <a:tblGrid>
                <a:gridCol w="1431290"/>
                <a:gridCol w="2315845"/>
                <a:gridCol w="1667828"/>
              </a:tblGrid>
              <a:tr h="0">
                <a:tc>
                  <a:txBody>
                    <a:bodyPr/>
                    <a:p>
                      <a:pPr indent="0" algn="ctr">
                        <a:lnSpc>
                          <a:spcPct val="150000"/>
                        </a:lnSpc>
                        <a:buNone/>
                      </a:pPr>
                      <a:r>
                        <a:rPr lang="en-US" sz="1200" b="0">
                          <a:latin typeface="宋体" panose="02010600030101010101" pitchFamily="2" charset="-122"/>
                          <a:ea typeface="宋体" panose="02010600030101010101" pitchFamily="2" charset="-122"/>
                          <a:cs typeface="宋体" panose="02010600030101010101" pitchFamily="2" charset="-122"/>
                        </a:rPr>
                        <a:t>测温方法</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7D7D7"/>
                    </a:solidFill>
                  </a:tcPr>
                </a:tc>
                <a:tc>
                  <a:txBody>
                    <a:bodyPr/>
                    <a:p>
                      <a:pPr indent="0" algn="ctr">
                        <a:lnSpc>
                          <a:spcPct val="150000"/>
                        </a:lnSpc>
                        <a:buNone/>
                      </a:pPr>
                      <a:r>
                        <a:rPr lang="en-US" sz="1200" b="0">
                          <a:latin typeface="宋体" panose="02010600030101010101" pitchFamily="2" charset="-122"/>
                          <a:ea typeface="宋体" panose="02010600030101010101" pitchFamily="2" charset="-122"/>
                          <a:cs typeface="宋体" panose="02010600030101010101" pitchFamily="2" charset="-122"/>
                        </a:rPr>
                        <a:t>正常范围</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7D7D7"/>
                    </a:solidFill>
                  </a:tcPr>
                </a:tc>
                <a:tc>
                  <a:txBody>
                    <a:bodyPr/>
                    <a:p>
                      <a:pPr indent="0" algn="ctr">
                        <a:lnSpc>
                          <a:spcPct val="150000"/>
                        </a:lnSpc>
                        <a:buNone/>
                      </a:pPr>
                      <a:r>
                        <a:rPr lang="en-US" sz="1200" b="0">
                          <a:latin typeface="宋体" panose="02010600030101010101" pitchFamily="2" charset="-122"/>
                          <a:ea typeface="宋体" panose="02010600030101010101" pitchFamily="2" charset="-122"/>
                          <a:cs typeface="宋体" panose="02010600030101010101" pitchFamily="2" charset="-122"/>
                        </a:rPr>
                        <a:t>平均值</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7D7D7"/>
                    </a:solidFill>
                  </a:tcPr>
                </a:tc>
              </a:tr>
              <a:tr h="0">
                <a:tc>
                  <a:txBody>
                    <a:bodyPr/>
                    <a:p>
                      <a:pPr indent="0" algn="ctr">
                        <a:lnSpc>
                          <a:spcPct val="150000"/>
                        </a:lnSpc>
                        <a:buNone/>
                      </a:pPr>
                      <a:r>
                        <a:rPr lang="en-US" sz="1200" b="0">
                          <a:latin typeface="宋体" panose="02010600030101010101" pitchFamily="2" charset="-122"/>
                          <a:ea typeface="宋体" panose="02010600030101010101" pitchFamily="2" charset="-122"/>
                          <a:cs typeface="宋体" panose="02010600030101010101" pitchFamily="2" charset="-122"/>
                        </a:rPr>
                        <a:t>腋温</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lnSpc>
                          <a:spcPct val="150000"/>
                        </a:lnSpc>
                        <a:buNone/>
                      </a:pPr>
                      <a:r>
                        <a:rPr lang="en-US" sz="1200" b="0">
                          <a:latin typeface="宋体" panose="02010600030101010101" pitchFamily="2" charset="-122"/>
                          <a:ea typeface="宋体" panose="02010600030101010101" pitchFamily="2" charset="-122"/>
                          <a:cs typeface="宋体" panose="02010600030101010101" pitchFamily="2" charset="-122"/>
                        </a:rPr>
                        <a:t>36.0-37.0℃</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lnSpc>
                          <a:spcPct val="150000"/>
                        </a:lnSpc>
                        <a:buNone/>
                      </a:pPr>
                      <a:r>
                        <a:rPr lang="en-US" sz="1200" b="0">
                          <a:latin typeface="宋体" panose="02010600030101010101" pitchFamily="2" charset="-122"/>
                          <a:ea typeface="宋体" panose="02010600030101010101" pitchFamily="2" charset="-122"/>
                          <a:cs typeface="宋体" panose="02010600030101010101" pitchFamily="2" charset="-122"/>
                        </a:rPr>
                        <a:t>36.5℃</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lgn="ctr">
                        <a:lnSpc>
                          <a:spcPct val="150000"/>
                        </a:lnSpc>
                        <a:buNone/>
                      </a:pPr>
                      <a:r>
                        <a:rPr lang="en-US" sz="1200" b="0">
                          <a:latin typeface="宋体" panose="02010600030101010101" pitchFamily="2" charset="-122"/>
                          <a:ea typeface="宋体" panose="02010600030101010101" pitchFamily="2" charset="-122"/>
                          <a:cs typeface="宋体" panose="02010600030101010101" pitchFamily="2" charset="-122"/>
                        </a:rPr>
                        <a:t>口温</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lnSpc>
                          <a:spcPct val="150000"/>
                        </a:lnSpc>
                        <a:buNone/>
                      </a:pPr>
                      <a:r>
                        <a:rPr lang="en-US" sz="1200" b="0">
                          <a:latin typeface="宋体" panose="02010600030101010101" pitchFamily="2" charset="-122"/>
                          <a:ea typeface="宋体" panose="02010600030101010101" pitchFamily="2" charset="-122"/>
                          <a:cs typeface="宋体" panose="02010600030101010101" pitchFamily="2" charset="-122"/>
                        </a:rPr>
                        <a:t>36.3-37.2℃</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lnSpc>
                          <a:spcPct val="150000"/>
                        </a:lnSpc>
                        <a:buNone/>
                      </a:pPr>
                      <a:r>
                        <a:rPr lang="en-US" sz="1200" b="0">
                          <a:latin typeface="宋体" panose="02010600030101010101" pitchFamily="2" charset="-122"/>
                          <a:ea typeface="宋体" panose="02010600030101010101" pitchFamily="2" charset="-122"/>
                          <a:cs typeface="宋体" panose="02010600030101010101" pitchFamily="2" charset="-122"/>
                        </a:rPr>
                        <a:t>37℃</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lgn="ctr">
                        <a:lnSpc>
                          <a:spcPct val="150000"/>
                        </a:lnSpc>
                        <a:buNone/>
                      </a:pPr>
                      <a:r>
                        <a:rPr lang="en-US" sz="1200" b="0">
                          <a:latin typeface="宋体" panose="02010600030101010101" pitchFamily="2" charset="-122"/>
                          <a:ea typeface="宋体" panose="02010600030101010101" pitchFamily="2" charset="-122"/>
                          <a:cs typeface="宋体" panose="02010600030101010101" pitchFamily="2" charset="-122"/>
                        </a:rPr>
                        <a:t>肛温</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lnSpc>
                          <a:spcPct val="150000"/>
                        </a:lnSpc>
                        <a:buNone/>
                      </a:pPr>
                      <a:r>
                        <a:rPr lang="en-US" sz="1200" b="0">
                          <a:latin typeface="宋体" panose="02010600030101010101" pitchFamily="2" charset="-122"/>
                          <a:ea typeface="宋体" panose="02010600030101010101" pitchFamily="2" charset="-122"/>
                          <a:cs typeface="宋体" panose="02010600030101010101" pitchFamily="2" charset="-122"/>
                        </a:rPr>
                        <a:t>36.5-37.7℃</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lnSpc>
                          <a:spcPct val="150000"/>
                        </a:lnSpc>
                        <a:buNone/>
                      </a:pPr>
                      <a:r>
                        <a:rPr lang="en-US" sz="1200" b="0">
                          <a:latin typeface="宋体" panose="02010600030101010101" pitchFamily="2" charset="-122"/>
                          <a:ea typeface="宋体" panose="02010600030101010101" pitchFamily="2" charset="-122"/>
                          <a:cs typeface="宋体" panose="02010600030101010101" pitchFamily="2" charset="-122"/>
                        </a:rPr>
                        <a:t>37.5℃</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
        <p:nvSpPr>
          <p:cNvPr id="5" name="文本框 4"/>
          <p:cNvSpPr txBox="1"/>
          <p:nvPr/>
        </p:nvSpPr>
        <p:spPr>
          <a:xfrm>
            <a:off x="923290" y="2875280"/>
            <a:ext cx="5080000" cy="275590"/>
          </a:xfrm>
          <a:prstGeom prst="rect">
            <a:avLst/>
          </a:prstGeom>
          <a:noFill/>
          <a:ln w="9525">
            <a:noFill/>
          </a:ln>
        </p:spPr>
        <p:txBody>
          <a:bodyPr>
            <a:spAutoFit/>
          </a:bodyPr>
          <a:p>
            <a:pPr indent="0" algn="ctr"/>
            <a:r>
              <a:rPr lang="zh-CN" sz="1200" b="1">
                <a:ea typeface="宋体" panose="02010600030101010101" pitchFamily="2" charset="-122"/>
              </a:rPr>
              <a:t>体温过高</a:t>
            </a:r>
            <a:endParaRPr lang="zh-CN" altLang="en-US" sz="1200"/>
          </a:p>
        </p:txBody>
      </p:sp>
      <p:graphicFrame>
        <p:nvGraphicFramePr>
          <p:cNvPr id="7" name="表格 6"/>
          <p:cNvGraphicFramePr/>
          <p:nvPr>
            <p:custDataLst>
              <p:tags r:id="rId3"/>
            </p:custDataLst>
          </p:nvPr>
        </p:nvGraphicFramePr>
        <p:xfrm>
          <a:off x="768985" y="3213100"/>
          <a:ext cx="5406390" cy="1371600"/>
        </p:xfrm>
        <a:graphic>
          <a:graphicData uri="http://schemas.openxmlformats.org/drawingml/2006/table">
            <a:tbl>
              <a:tblPr firstRow="1" bandRow="1">
                <a:tableStyleId>{5940675A-B579-460E-94D1-54222C63F5DA}</a:tableStyleId>
              </a:tblPr>
              <a:tblGrid>
                <a:gridCol w="1418590"/>
                <a:gridCol w="3987800"/>
              </a:tblGrid>
              <a:tr h="274320">
                <a:tc>
                  <a:txBody>
                    <a:bodyPr/>
                    <a:p>
                      <a:pPr indent="0" algn="ctr">
                        <a:lnSpc>
                          <a:spcPct val="150000"/>
                        </a:lnSpc>
                        <a:buNone/>
                      </a:pPr>
                      <a:r>
                        <a:rPr lang="en-US" sz="1200" b="0">
                          <a:latin typeface="宋体" panose="02010600030101010101" pitchFamily="2" charset="-122"/>
                          <a:ea typeface="宋体" panose="02010600030101010101" pitchFamily="2" charset="-122"/>
                          <a:cs typeface="宋体" panose="02010600030101010101" pitchFamily="2" charset="-122"/>
                        </a:rPr>
                        <a:t>发热程度</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7D7D7"/>
                    </a:solidFill>
                  </a:tcPr>
                </a:tc>
                <a:tc>
                  <a:txBody>
                    <a:bodyPr/>
                    <a:p>
                      <a:pPr indent="0" algn="ctr">
                        <a:lnSpc>
                          <a:spcPct val="150000"/>
                        </a:lnSpc>
                        <a:buNone/>
                      </a:pPr>
                      <a:r>
                        <a:rPr lang="en-US" sz="1200" b="0">
                          <a:latin typeface="宋体" panose="02010600030101010101" pitchFamily="2" charset="-122"/>
                          <a:ea typeface="宋体" panose="02010600030101010101" pitchFamily="2" charset="-122"/>
                          <a:cs typeface="宋体" panose="02010600030101010101" pitchFamily="2" charset="-122"/>
                        </a:rPr>
                        <a:t>范围</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7D7D7"/>
                    </a:solidFill>
                  </a:tcPr>
                </a:tc>
              </a:tr>
              <a:tr h="0">
                <a:tc>
                  <a:txBody>
                    <a:bodyPr/>
                    <a:p>
                      <a:pPr indent="0" algn="ctr">
                        <a:lnSpc>
                          <a:spcPct val="150000"/>
                        </a:lnSpc>
                        <a:buNone/>
                      </a:pPr>
                      <a:r>
                        <a:rPr lang="en-US" sz="1200" b="0">
                          <a:latin typeface="宋体" panose="02010600030101010101" pitchFamily="2" charset="-122"/>
                          <a:ea typeface="宋体" panose="02010600030101010101" pitchFamily="2" charset="-122"/>
                          <a:cs typeface="宋体" panose="02010600030101010101" pitchFamily="2" charset="-122"/>
                        </a:rPr>
                        <a:t>低热</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lnSpc>
                          <a:spcPct val="150000"/>
                        </a:lnSpc>
                        <a:buNone/>
                      </a:pPr>
                      <a:r>
                        <a:rPr lang="en-US" sz="1200" b="0">
                          <a:latin typeface="宋体" panose="02010600030101010101" pitchFamily="2" charset="-122"/>
                          <a:ea typeface="宋体" panose="02010600030101010101" pitchFamily="2" charset="-122"/>
                          <a:cs typeface="宋体" panose="02010600030101010101" pitchFamily="2" charset="-122"/>
                        </a:rPr>
                        <a:t>37.3-38.0℃</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lgn="ctr">
                        <a:lnSpc>
                          <a:spcPct val="150000"/>
                        </a:lnSpc>
                        <a:buNone/>
                      </a:pPr>
                      <a:r>
                        <a:rPr lang="en-US" sz="1200" b="0">
                          <a:latin typeface="宋体" panose="02010600030101010101" pitchFamily="2" charset="-122"/>
                          <a:ea typeface="宋体" panose="02010600030101010101" pitchFamily="2" charset="-122"/>
                          <a:cs typeface="宋体" panose="02010600030101010101" pitchFamily="2" charset="-122"/>
                        </a:rPr>
                        <a:t>中等度热</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lnSpc>
                          <a:spcPct val="150000"/>
                        </a:lnSpc>
                        <a:buNone/>
                      </a:pPr>
                      <a:r>
                        <a:rPr lang="en-US" sz="1200" b="0">
                          <a:latin typeface="宋体" panose="02010600030101010101" pitchFamily="2" charset="-122"/>
                          <a:ea typeface="宋体" panose="02010600030101010101" pitchFamily="2" charset="-122"/>
                          <a:cs typeface="宋体" panose="02010600030101010101" pitchFamily="2" charset="-122"/>
                        </a:rPr>
                        <a:t>38.1-39.0℃</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lgn="ctr">
                        <a:lnSpc>
                          <a:spcPct val="150000"/>
                        </a:lnSpc>
                        <a:buNone/>
                      </a:pPr>
                      <a:r>
                        <a:rPr lang="en-US" sz="1200" b="0">
                          <a:latin typeface="宋体" panose="02010600030101010101" pitchFamily="2" charset="-122"/>
                          <a:ea typeface="宋体" panose="02010600030101010101" pitchFamily="2" charset="-122"/>
                          <a:cs typeface="宋体" panose="02010600030101010101" pitchFamily="2" charset="-122"/>
                        </a:rPr>
                        <a:t>高热</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lnSpc>
                          <a:spcPct val="150000"/>
                        </a:lnSpc>
                        <a:buNone/>
                      </a:pPr>
                      <a:r>
                        <a:rPr lang="en-US" sz="1200" b="0">
                          <a:latin typeface="宋体" panose="02010600030101010101" pitchFamily="2" charset="-122"/>
                          <a:ea typeface="宋体" panose="02010600030101010101" pitchFamily="2" charset="-122"/>
                          <a:cs typeface="宋体" panose="02010600030101010101" pitchFamily="2" charset="-122"/>
                        </a:rPr>
                        <a:t>39.1-41.0℃</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lgn="ctr">
                        <a:lnSpc>
                          <a:spcPct val="150000"/>
                        </a:lnSpc>
                        <a:buNone/>
                      </a:pPr>
                      <a:r>
                        <a:rPr lang="en-US" sz="1200" b="0">
                          <a:latin typeface="宋体" panose="02010600030101010101" pitchFamily="2" charset="-122"/>
                          <a:ea typeface="宋体" panose="02010600030101010101" pitchFamily="2" charset="-122"/>
                          <a:cs typeface="宋体" panose="02010600030101010101" pitchFamily="2" charset="-122"/>
                        </a:rPr>
                        <a:t>超高热</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lnSpc>
                          <a:spcPct val="150000"/>
                        </a:lnSpc>
                        <a:buNone/>
                      </a:pPr>
                      <a:r>
                        <a:rPr lang="en-US" sz="1200" b="0">
                          <a:latin typeface="宋体" panose="02010600030101010101" pitchFamily="2" charset="-122"/>
                          <a:ea typeface="宋体" panose="02010600030101010101" pitchFamily="2" charset="-122"/>
                          <a:cs typeface="宋体" panose="02010600030101010101" pitchFamily="2" charset="-122"/>
                        </a:rPr>
                        <a:t>41.0℃以上</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rot="0">
            <a:off x="121920" y="89535"/>
            <a:ext cx="546735" cy="300355"/>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nvGrpSpPr>
          <p:cNvPr id="22" name="组合 2"/>
          <p:cNvGrpSpPr/>
          <p:nvPr/>
        </p:nvGrpSpPr>
        <p:grpSpPr>
          <a:xfrm>
            <a:off x="668853" y="660400"/>
            <a:ext cx="2200658" cy="4084955"/>
            <a:chOff x="891426" y="2007077"/>
            <a:chExt cx="2934022" cy="3668010"/>
          </a:xfrm>
        </p:grpSpPr>
        <p:sp>
          <p:nvSpPr>
            <p:cNvPr id="23" name="任意多边形 22"/>
            <p:cNvSpPr/>
            <p:nvPr/>
          </p:nvSpPr>
          <p:spPr>
            <a:xfrm>
              <a:off x="920793" y="4340550"/>
              <a:ext cx="2904655" cy="1334537"/>
            </a:xfrm>
            <a:custGeom>
              <a:avLst/>
              <a:gdLst>
                <a:gd name="connsiteX0" fmla="*/ 941222 w 2073835"/>
                <a:gd name="connsiteY0" fmla="*/ 1295 h 1018179"/>
                <a:gd name="connsiteX1" fmla="*/ 1075324 w 2073835"/>
                <a:gd name="connsiteY1" fmla="*/ 33590 h 1018179"/>
                <a:gd name="connsiteX2" fmla="*/ 1184084 w 2073835"/>
                <a:gd name="connsiteY2" fmla="*/ 128259 h 1018179"/>
                <a:gd name="connsiteX3" fmla="*/ 1212920 w 2073835"/>
                <a:gd name="connsiteY3" fmla="*/ 166945 h 1018179"/>
                <a:gd name="connsiteX4" fmla="*/ 1242709 w 2073835"/>
                <a:gd name="connsiteY4" fmla="*/ 174112 h 1018179"/>
                <a:gd name="connsiteX5" fmla="*/ 1238958 w 2073835"/>
                <a:gd name="connsiteY5" fmla="*/ 157124 h 1018179"/>
                <a:gd name="connsiteX6" fmla="*/ 1183625 w 2073835"/>
                <a:gd name="connsiteY6" fmla="*/ 8652 h 1018179"/>
                <a:gd name="connsiteX7" fmla="*/ 1196051 w 2073835"/>
                <a:gd name="connsiteY7" fmla="*/ 6190 h 1018179"/>
                <a:gd name="connsiteX8" fmla="*/ 1381889 w 2073835"/>
                <a:gd name="connsiteY8" fmla="*/ 121834 h 1018179"/>
                <a:gd name="connsiteX9" fmla="*/ 1441247 w 2073835"/>
                <a:gd name="connsiteY9" fmla="*/ 253240 h 1018179"/>
                <a:gd name="connsiteX10" fmla="*/ 1442778 w 2073835"/>
                <a:gd name="connsiteY10" fmla="*/ 260415 h 1018179"/>
                <a:gd name="connsiteX11" fmla="*/ 1476284 w 2073835"/>
                <a:gd name="connsiteY11" fmla="*/ 277306 h 1018179"/>
                <a:gd name="connsiteX12" fmla="*/ 1496812 w 2073835"/>
                <a:gd name="connsiteY12" fmla="*/ 292846 h 1018179"/>
                <a:gd name="connsiteX13" fmla="*/ 1497407 w 2073835"/>
                <a:gd name="connsiteY13" fmla="*/ 262750 h 1018179"/>
                <a:gd name="connsiteX14" fmla="*/ 1478496 w 2073835"/>
                <a:gd name="connsiteY14" fmla="*/ 105434 h 1018179"/>
                <a:gd name="connsiteX15" fmla="*/ 1644628 w 2073835"/>
                <a:gd name="connsiteY15" fmla="*/ 262020 h 1018179"/>
                <a:gd name="connsiteX16" fmla="*/ 1671460 w 2073835"/>
                <a:gd name="connsiteY16" fmla="*/ 403691 h 1018179"/>
                <a:gd name="connsiteX17" fmla="*/ 1670350 w 2073835"/>
                <a:gd name="connsiteY17" fmla="*/ 445054 h 1018179"/>
                <a:gd name="connsiteX18" fmla="*/ 1694126 w 2073835"/>
                <a:gd name="connsiteY18" fmla="*/ 470904 h 1018179"/>
                <a:gd name="connsiteX19" fmla="*/ 1700545 w 2073835"/>
                <a:gd name="connsiteY19" fmla="*/ 456384 h 1018179"/>
                <a:gd name="connsiteX20" fmla="*/ 1743850 w 2073835"/>
                <a:gd name="connsiteY20" fmla="*/ 303968 h 1018179"/>
                <a:gd name="connsiteX21" fmla="*/ 1836628 w 2073835"/>
                <a:gd name="connsiteY21" fmla="*/ 512562 h 1018179"/>
                <a:gd name="connsiteX22" fmla="*/ 1818797 w 2073835"/>
                <a:gd name="connsiteY22" fmla="*/ 616449 h 1018179"/>
                <a:gd name="connsiteX23" fmla="*/ 1809330 w 2073835"/>
                <a:gd name="connsiteY23" fmla="*/ 643932 h 1018179"/>
                <a:gd name="connsiteX24" fmla="*/ 1828639 w 2073835"/>
                <a:gd name="connsiteY24" fmla="*/ 692088 h 1018179"/>
                <a:gd name="connsiteX25" fmla="*/ 1841046 w 2073835"/>
                <a:gd name="connsiteY25" fmla="*/ 678131 h 1018179"/>
                <a:gd name="connsiteX26" fmla="*/ 1928839 w 2073835"/>
                <a:gd name="connsiteY26" fmla="*/ 546229 h 1018179"/>
                <a:gd name="connsiteX27" fmla="*/ 1953464 w 2073835"/>
                <a:gd name="connsiteY27" fmla="*/ 773194 h 1018179"/>
                <a:gd name="connsiteX28" fmla="*/ 1925321 w 2073835"/>
                <a:gd name="connsiteY28" fmla="*/ 833887 h 1018179"/>
                <a:gd name="connsiteX29" fmla="*/ 1887788 w 2073835"/>
                <a:gd name="connsiteY29" fmla="*/ 889545 h 1018179"/>
                <a:gd name="connsiteX30" fmla="*/ 1901384 w 2073835"/>
                <a:gd name="connsiteY30" fmla="*/ 958383 h 1018179"/>
                <a:gd name="connsiteX31" fmla="*/ 1901664 w 2073835"/>
                <a:gd name="connsiteY31" fmla="*/ 963928 h 1018179"/>
                <a:gd name="connsiteX32" fmla="*/ 1911505 w 2073835"/>
                <a:gd name="connsiteY32" fmla="*/ 960749 h 1018179"/>
                <a:gd name="connsiteX33" fmla="*/ 2059875 w 2073835"/>
                <a:gd name="connsiteY33" fmla="*/ 818704 h 1018179"/>
                <a:gd name="connsiteX34" fmla="*/ 2053441 w 2073835"/>
                <a:gd name="connsiteY34" fmla="*/ 1018052 h 1018179"/>
                <a:gd name="connsiteX35" fmla="*/ 2053388 w 2073835"/>
                <a:gd name="connsiteY35" fmla="*/ 1018179 h 1018179"/>
                <a:gd name="connsiteX36" fmla="*/ 1827546 w 2073835"/>
                <a:gd name="connsiteY36" fmla="*/ 1018179 h 1018179"/>
                <a:gd name="connsiteX37" fmla="*/ 1826757 w 2073835"/>
                <a:gd name="connsiteY37" fmla="*/ 1011530 h 1018179"/>
                <a:gd name="connsiteX38" fmla="*/ 1286369 w 2073835"/>
                <a:gd name="connsiteY38" fmla="*/ 1011530 h 1018179"/>
                <a:gd name="connsiteX39" fmla="*/ 1284390 w 2073835"/>
                <a:gd name="connsiteY39" fmla="*/ 991895 h 1018179"/>
                <a:gd name="connsiteX40" fmla="*/ 993926 w 2073835"/>
                <a:gd name="connsiteY40" fmla="*/ 755160 h 1018179"/>
                <a:gd name="connsiteX41" fmla="*/ 703463 w 2073835"/>
                <a:gd name="connsiteY41" fmla="*/ 991895 h 1018179"/>
                <a:gd name="connsiteX42" fmla="*/ 701483 w 2073835"/>
                <a:gd name="connsiteY42" fmla="*/ 1011530 h 1018179"/>
                <a:gd name="connsiteX43" fmla="*/ 83785 w 2073835"/>
                <a:gd name="connsiteY43" fmla="*/ 1011530 h 1018179"/>
                <a:gd name="connsiteX44" fmla="*/ 84222 w 2073835"/>
                <a:gd name="connsiteY44" fmla="*/ 1002870 h 1018179"/>
                <a:gd name="connsiteX45" fmla="*/ 39947 w 2073835"/>
                <a:gd name="connsiteY45" fmla="*/ 1005608 h 1018179"/>
                <a:gd name="connsiteX46" fmla="*/ 1517 w 2073835"/>
                <a:gd name="connsiteY46" fmla="*/ 1014873 h 1018179"/>
                <a:gd name="connsiteX47" fmla="*/ 101434 w 2073835"/>
                <a:gd name="connsiteY47" fmla="*/ 882551 h 1018179"/>
                <a:gd name="connsiteX48" fmla="*/ 101449 w 2073835"/>
                <a:gd name="connsiteY48" fmla="*/ 882540 h 1018179"/>
                <a:gd name="connsiteX49" fmla="*/ 118438 w 2073835"/>
                <a:gd name="connsiteY49" fmla="*/ 796523 h 1018179"/>
                <a:gd name="connsiteX50" fmla="*/ 90983 w 2073835"/>
                <a:gd name="connsiteY50" fmla="*/ 806526 h 1018179"/>
                <a:gd name="connsiteX51" fmla="*/ 3409 w 2073835"/>
                <a:gd name="connsiteY51" fmla="*/ 852621 h 1018179"/>
                <a:gd name="connsiteX52" fmla="*/ 101028 w 2073835"/>
                <a:gd name="connsiteY52" fmla="*/ 646249 h 1018179"/>
                <a:gd name="connsiteX53" fmla="*/ 191411 w 2073835"/>
                <a:gd name="connsiteY53" fmla="*/ 592012 h 1018179"/>
                <a:gd name="connsiteX54" fmla="*/ 215724 w 2073835"/>
                <a:gd name="connsiteY54" fmla="*/ 582337 h 1018179"/>
                <a:gd name="connsiteX55" fmla="*/ 248732 w 2073835"/>
                <a:gd name="connsiteY55" fmla="*/ 530134 h 1018179"/>
                <a:gd name="connsiteX56" fmla="*/ 193673 w 2073835"/>
                <a:gd name="connsiteY56" fmla="*/ 531208 h 1018179"/>
                <a:gd name="connsiteX57" fmla="*/ 95890 w 2073835"/>
                <a:gd name="connsiteY57" fmla="*/ 546450 h 1018179"/>
                <a:gd name="connsiteX58" fmla="*/ 255095 w 2073835"/>
                <a:gd name="connsiteY58" fmla="*/ 382827 h 1018179"/>
                <a:gd name="connsiteX59" fmla="*/ 397175 w 2073835"/>
                <a:gd name="connsiteY59" fmla="*/ 358249 h 1018179"/>
                <a:gd name="connsiteX60" fmla="*/ 404243 w 2073835"/>
                <a:gd name="connsiteY60" fmla="*/ 358551 h 1018179"/>
                <a:gd name="connsiteX61" fmla="*/ 449181 w 2073835"/>
                <a:gd name="connsiteY61" fmla="*/ 324533 h 1018179"/>
                <a:gd name="connsiteX62" fmla="*/ 440910 w 2073835"/>
                <a:gd name="connsiteY62" fmla="*/ 321817 h 1018179"/>
                <a:gd name="connsiteX63" fmla="*/ 284963 w 2073835"/>
                <a:gd name="connsiteY63" fmla="*/ 293776 h 1018179"/>
                <a:gd name="connsiteX64" fmla="*/ 483374 w 2073835"/>
                <a:gd name="connsiteY64" fmla="*/ 180851 h 1018179"/>
                <a:gd name="connsiteX65" fmla="*/ 644966 w 2073835"/>
                <a:gd name="connsiteY65" fmla="*/ 201719 h 1018179"/>
                <a:gd name="connsiteX66" fmla="*/ 654610 w 2073835"/>
                <a:gd name="connsiteY66" fmla="*/ 205195 h 1018179"/>
                <a:gd name="connsiteX67" fmla="*/ 659458 w 2073835"/>
                <a:gd name="connsiteY67" fmla="*/ 202751 h 1018179"/>
                <a:gd name="connsiteX68" fmla="*/ 693065 w 2073835"/>
                <a:gd name="connsiteY68" fmla="*/ 191267 h 1018179"/>
                <a:gd name="connsiteX69" fmla="*/ 667080 w 2073835"/>
                <a:gd name="connsiteY69" fmla="*/ 172930 h 1018179"/>
                <a:gd name="connsiteX70" fmla="*/ 526180 w 2073835"/>
                <a:gd name="connsiteY70" fmla="*/ 100454 h 1018179"/>
                <a:gd name="connsiteX71" fmla="*/ 683757 w 2073835"/>
                <a:gd name="connsiteY71" fmla="*/ 48863 h 1018179"/>
                <a:gd name="connsiteX72" fmla="*/ 748960 w 2073835"/>
                <a:gd name="connsiteY72" fmla="*/ 50577 h 1018179"/>
                <a:gd name="connsiteX73" fmla="*/ 881341 w 2073835"/>
                <a:gd name="connsiteY73" fmla="*/ 107728 h 1018179"/>
                <a:gd name="connsiteX74" fmla="*/ 929904 w 2073835"/>
                <a:gd name="connsiteY74" fmla="*/ 142511 h 1018179"/>
                <a:gd name="connsiteX75" fmla="*/ 971678 w 2073835"/>
                <a:gd name="connsiteY75" fmla="*/ 140534 h 1018179"/>
                <a:gd name="connsiteX76" fmla="*/ 960141 w 2073835"/>
                <a:gd name="connsiteY76" fmla="*/ 125282 h 1018179"/>
                <a:gd name="connsiteX77" fmla="*/ 847922 w 2073835"/>
                <a:gd name="connsiteY77" fmla="*/ 13423 h 1018179"/>
                <a:gd name="connsiteX78" fmla="*/ 941222 w 2073835"/>
                <a:gd name="connsiteY78" fmla="*/ 1295 h 1018179"/>
                <a:gd name="connsiteX0-1" fmla="*/ 941222 w 2073835"/>
                <a:gd name="connsiteY0-2" fmla="*/ 1295 h 1018179"/>
                <a:gd name="connsiteX1-3" fmla="*/ 1075324 w 2073835"/>
                <a:gd name="connsiteY1-4" fmla="*/ 33590 h 1018179"/>
                <a:gd name="connsiteX2-5" fmla="*/ 1184084 w 2073835"/>
                <a:gd name="connsiteY2-6" fmla="*/ 128259 h 1018179"/>
                <a:gd name="connsiteX3-7" fmla="*/ 1212920 w 2073835"/>
                <a:gd name="connsiteY3-8" fmla="*/ 166945 h 1018179"/>
                <a:gd name="connsiteX4-9" fmla="*/ 1242709 w 2073835"/>
                <a:gd name="connsiteY4-10" fmla="*/ 174112 h 1018179"/>
                <a:gd name="connsiteX5-11" fmla="*/ 1238958 w 2073835"/>
                <a:gd name="connsiteY5-12" fmla="*/ 157124 h 1018179"/>
                <a:gd name="connsiteX6-13" fmla="*/ 1183625 w 2073835"/>
                <a:gd name="connsiteY6-14" fmla="*/ 8652 h 1018179"/>
                <a:gd name="connsiteX7-15" fmla="*/ 1196051 w 2073835"/>
                <a:gd name="connsiteY7-16" fmla="*/ 6190 h 1018179"/>
                <a:gd name="connsiteX8-17" fmla="*/ 1381889 w 2073835"/>
                <a:gd name="connsiteY8-18" fmla="*/ 121834 h 1018179"/>
                <a:gd name="connsiteX9-19" fmla="*/ 1441247 w 2073835"/>
                <a:gd name="connsiteY9-20" fmla="*/ 253240 h 1018179"/>
                <a:gd name="connsiteX10-21" fmla="*/ 1442778 w 2073835"/>
                <a:gd name="connsiteY10-22" fmla="*/ 260415 h 1018179"/>
                <a:gd name="connsiteX11-23" fmla="*/ 1476284 w 2073835"/>
                <a:gd name="connsiteY11-24" fmla="*/ 277306 h 1018179"/>
                <a:gd name="connsiteX12-25" fmla="*/ 1497407 w 2073835"/>
                <a:gd name="connsiteY12-26" fmla="*/ 262750 h 1018179"/>
                <a:gd name="connsiteX13-27" fmla="*/ 1478496 w 2073835"/>
                <a:gd name="connsiteY13-28" fmla="*/ 105434 h 1018179"/>
                <a:gd name="connsiteX14-29" fmla="*/ 1644628 w 2073835"/>
                <a:gd name="connsiteY14-30" fmla="*/ 262020 h 1018179"/>
                <a:gd name="connsiteX15-31" fmla="*/ 1671460 w 2073835"/>
                <a:gd name="connsiteY15-32" fmla="*/ 403691 h 1018179"/>
                <a:gd name="connsiteX16-33" fmla="*/ 1670350 w 2073835"/>
                <a:gd name="connsiteY16-34" fmla="*/ 445054 h 1018179"/>
                <a:gd name="connsiteX17-35" fmla="*/ 1694126 w 2073835"/>
                <a:gd name="connsiteY17-36" fmla="*/ 470904 h 1018179"/>
                <a:gd name="connsiteX18-37" fmla="*/ 1700545 w 2073835"/>
                <a:gd name="connsiteY18-38" fmla="*/ 456384 h 1018179"/>
                <a:gd name="connsiteX19-39" fmla="*/ 1743850 w 2073835"/>
                <a:gd name="connsiteY19-40" fmla="*/ 303968 h 1018179"/>
                <a:gd name="connsiteX20-41" fmla="*/ 1836628 w 2073835"/>
                <a:gd name="connsiteY20-42" fmla="*/ 512562 h 1018179"/>
                <a:gd name="connsiteX21-43" fmla="*/ 1818797 w 2073835"/>
                <a:gd name="connsiteY21-44" fmla="*/ 616449 h 1018179"/>
                <a:gd name="connsiteX22-45" fmla="*/ 1809330 w 2073835"/>
                <a:gd name="connsiteY22-46" fmla="*/ 643932 h 1018179"/>
                <a:gd name="connsiteX23-47" fmla="*/ 1828639 w 2073835"/>
                <a:gd name="connsiteY23-48" fmla="*/ 692088 h 1018179"/>
                <a:gd name="connsiteX24-49" fmla="*/ 1841046 w 2073835"/>
                <a:gd name="connsiteY24-50" fmla="*/ 678131 h 1018179"/>
                <a:gd name="connsiteX25-51" fmla="*/ 1928839 w 2073835"/>
                <a:gd name="connsiteY25-52" fmla="*/ 546229 h 1018179"/>
                <a:gd name="connsiteX26-53" fmla="*/ 1953464 w 2073835"/>
                <a:gd name="connsiteY26-54" fmla="*/ 773194 h 1018179"/>
                <a:gd name="connsiteX27-55" fmla="*/ 1925321 w 2073835"/>
                <a:gd name="connsiteY27-56" fmla="*/ 833887 h 1018179"/>
                <a:gd name="connsiteX28-57" fmla="*/ 1887788 w 2073835"/>
                <a:gd name="connsiteY28-58" fmla="*/ 889545 h 1018179"/>
                <a:gd name="connsiteX29-59" fmla="*/ 1901384 w 2073835"/>
                <a:gd name="connsiteY29-60" fmla="*/ 958383 h 1018179"/>
                <a:gd name="connsiteX30-61" fmla="*/ 1901664 w 2073835"/>
                <a:gd name="connsiteY30-62" fmla="*/ 963928 h 1018179"/>
                <a:gd name="connsiteX31-63" fmla="*/ 1911505 w 2073835"/>
                <a:gd name="connsiteY31-64" fmla="*/ 960749 h 1018179"/>
                <a:gd name="connsiteX32-65" fmla="*/ 2059875 w 2073835"/>
                <a:gd name="connsiteY32-66" fmla="*/ 818704 h 1018179"/>
                <a:gd name="connsiteX33-67" fmla="*/ 2053441 w 2073835"/>
                <a:gd name="connsiteY33-68" fmla="*/ 1018052 h 1018179"/>
                <a:gd name="connsiteX34-69" fmla="*/ 2053388 w 2073835"/>
                <a:gd name="connsiteY34-70" fmla="*/ 1018179 h 1018179"/>
                <a:gd name="connsiteX35-71" fmla="*/ 1827546 w 2073835"/>
                <a:gd name="connsiteY35-72" fmla="*/ 1018179 h 1018179"/>
                <a:gd name="connsiteX36-73" fmla="*/ 1826757 w 2073835"/>
                <a:gd name="connsiteY36-74" fmla="*/ 1011530 h 1018179"/>
                <a:gd name="connsiteX37-75" fmla="*/ 1286369 w 2073835"/>
                <a:gd name="connsiteY37-76" fmla="*/ 1011530 h 1018179"/>
                <a:gd name="connsiteX38-77" fmla="*/ 1284390 w 2073835"/>
                <a:gd name="connsiteY38-78" fmla="*/ 991895 h 1018179"/>
                <a:gd name="connsiteX39-79" fmla="*/ 993926 w 2073835"/>
                <a:gd name="connsiteY39-80" fmla="*/ 755160 h 1018179"/>
                <a:gd name="connsiteX40-81" fmla="*/ 703463 w 2073835"/>
                <a:gd name="connsiteY40-82" fmla="*/ 991895 h 1018179"/>
                <a:gd name="connsiteX41-83" fmla="*/ 701483 w 2073835"/>
                <a:gd name="connsiteY41-84" fmla="*/ 1011530 h 1018179"/>
                <a:gd name="connsiteX42-85" fmla="*/ 83785 w 2073835"/>
                <a:gd name="connsiteY42-86" fmla="*/ 1011530 h 1018179"/>
                <a:gd name="connsiteX43-87" fmla="*/ 84222 w 2073835"/>
                <a:gd name="connsiteY43-88" fmla="*/ 1002870 h 1018179"/>
                <a:gd name="connsiteX44-89" fmla="*/ 39947 w 2073835"/>
                <a:gd name="connsiteY44-90" fmla="*/ 1005608 h 1018179"/>
                <a:gd name="connsiteX45-91" fmla="*/ 1517 w 2073835"/>
                <a:gd name="connsiteY45-92" fmla="*/ 1014873 h 1018179"/>
                <a:gd name="connsiteX46-93" fmla="*/ 101434 w 2073835"/>
                <a:gd name="connsiteY46-94" fmla="*/ 882551 h 1018179"/>
                <a:gd name="connsiteX47-95" fmla="*/ 101449 w 2073835"/>
                <a:gd name="connsiteY47-96" fmla="*/ 882540 h 1018179"/>
                <a:gd name="connsiteX48-97" fmla="*/ 118438 w 2073835"/>
                <a:gd name="connsiteY48-98" fmla="*/ 796523 h 1018179"/>
                <a:gd name="connsiteX49-99" fmla="*/ 90983 w 2073835"/>
                <a:gd name="connsiteY49-100" fmla="*/ 806526 h 1018179"/>
                <a:gd name="connsiteX50-101" fmla="*/ 3409 w 2073835"/>
                <a:gd name="connsiteY50-102" fmla="*/ 852621 h 1018179"/>
                <a:gd name="connsiteX51-103" fmla="*/ 101028 w 2073835"/>
                <a:gd name="connsiteY51-104" fmla="*/ 646249 h 1018179"/>
                <a:gd name="connsiteX52-105" fmla="*/ 191411 w 2073835"/>
                <a:gd name="connsiteY52-106" fmla="*/ 592012 h 1018179"/>
                <a:gd name="connsiteX53-107" fmla="*/ 215724 w 2073835"/>
                <a:gd name="connsiteY53-108" fmla="*/ 582337 h 1018179"/>
                <a:gd name="connsiteX54-109" fmla="*/ 248732 w 2073835"/>
                <a:gd name="connsiteY54-110" fmla="*/ 530134 h 1018179"/>
                <a:gd name="connsiteX55-111" fmla="*/ 193673 w 2073835"/>
                <a:gd name="connsiteY55-112" fmla="*/ 531208 h 1018179"/>
                <a:gd name="connsiteX56-113" fmla="*/ 95890 w 2073835"/>
                <a:gd name="connsiteY56-114" fmla="*/ 546450 h 1018179"/>
                <a:gd name="connsiteX57-115" fmla="*/ 255095 w 2073835"/>
                <a:gd name="connsiteY57-116" fmla="*/ 382827 h 1018179"/>
                <a:gd name="connsiteX58-117" fmla="*/ 397175 w 2073835"/>
                <a:gd name="connsiteY58-118" fmla="*/ 358249 h 1018179"/>
                <a:gd name="connsiteX59-119" fmla="*/ 404243 w 2073835"/>
                <a:gd name="connsiteY59-120" fmla="*/ 358551 h 1018179"/>
                <a:gd name="connsiteX60-121" fmla="*/ 449181 w 2073835"/>
                <a:gd name="connsiteY60-122" fmla="*/ 324533 h 1018179"/>
                <a:gd name="connsiteX61-123" fmla="*/ 440910 w 2073835"/>
                <a:gd name="connsiteY61-124" fmla="*/ 321817 h 1018179"/>
                <a:gd name="connsiteX62-125" fmla="*/ 284963 w 2073835"/>
                <a:gd name="connsiteY62-126" fmla="*/ 293776 h 1018179"/>
                <a:gd name="connsiteX63-127" fmla="*/ 483374 w 2073835"/>
                <a:gd name="connsiteY63-128" fmla="*/ 180851 h 1018179"/>
                <a:gd name="connsiteX64-129" fmla="*/ 644966 w 2073835"/>
                <a:gd name="connsiteY64-130" fmla="*/ 201719 h 1018179"/>
                <a:gd name="connsiteX65-131" fmla="*/ 654610 w 2073835"/>
                <a:gd name="connsiteY65-132" fmla="*/ 205195 h 1018179"/>
                <a:gd name="connsiteX66-133" fmla="*/ 659458 w 2073835"/>
                <a:gd name="connsiteY66-134" fmla="*/ 202751 h 1018179"/>
                <a:gd name="connsiteX67-135" fmla="*/ 693065 w 2073835"/>
                <a:gd name="connsiteY67-136" fmla="*/ 191267 h 1018179"/>
                <a:gd name="connsiteX68-137" fmla="*/ 667080 w 2073835"/>
                <a:gd name="connsiteY68-138" fmla="*/ 172930 h 1018179"/>
                <a:gd name="connsiteX69-139" fmla="*/ 526180 w 2073835"/>
                <a:gd name="connsiteY69-140" fmla="*/ 100454 h 1018179"/>
                <a:gd name="connsiteX70-141" fmla="*/ 683757 w 2073835"/>
                <a:gd name="connsiteY70-142" fmla="*/ 48863 h 1018179"/>
                <a:gd name="connsiteX71-143" fmla="*/ 748960 w 2073835"/>
                <a:gd name="connsiteY71-144" fmla="*/ 50577 h 1018179"/>
                <a:gd name="connsiteX72-145" fmla="*/ 881341 w 2073835"/>
                <a:gd name="connsiteY72-146" fmla="*/ 107728 h 1018179"/>
                <a:gd name="connsiteX73-147" fmla="*/ 929904 w 2073835"/>
                <a:gd name="connsiteY73-148" fmla="*/ 142511 h 1018179"/>
                <a:gd name="connsiteX74-149" fmla="*/ 971678 w 2073835"/>
                <a:gd name="connsiteY74-150" fmla="*/ 140534 h 1018179"/>
                <a:gd name="connsiteX75-151" fmla="*/ 960141 w 2073835"/>
                <a:gd name="connsiteY75-152" fmla="*/ 125282 h 1018179"/>
                <a:gd name="connsiteX76-153" fmla="*/ 847922 w 2073835"/>
                <a:gd name="connsiteY76-154" fmla="*/ 13423 h 1018179"/>
                <a:gd name="connsiteX77-155" fmla="*/ 941222 w 2073835"/>
                <a:gd name="connsiteY77-156" fmla="*/ 1295 h 1018179"/>
                <a:gd name="connsiteX0-157" fmla="*/ 941222 w 2073835"/>
                <a:gd name="connsiteY0-158" fmla="*/ 1295 h 1018179"/>
                <a:gd name="connsiteX1-159" fmla="*/ 1075324 w 2073835"/>
                <a:gd name="connsiteY1-160" fmla="*/ 33590 h 1018179"/>
                <a:gd name="connsiteX2-161" fmla="*/ 1184084 w 2073835"/>
                <a:gd name="connsiteY2-162" fmla="*/ 128259 h 1018179"/>
                <a:gd name="connsiteX3-163" fmla="*/ 1212920 w 2073835"/>
                <a:gd name="connsiteY3-164" fmla="*/ 166945 h 1018179"/>
                <a:gd name="connsiteX4-165" fmla="*/ 1242709 w 2073835"/>
                <a:gd name="connsiteY4-166" fmla="*/ 174112 h 1018179"/>
                <a:gd name="connsiteX5-167" fmla="*/ 1238958 w 2073835"/>
                <a:gd name="connsiteY5-168" fmla="*/ 157124 h 1018179"/>
                <a:gd name="connsiteX6-169" fmla="*/ 1183625 w 2073835"/>
                <a:gd name="connsiteY6-170" fmla="*/ 8652 h 1018179"/>
                <a:gd name="connsiteX7-171" fmla="*/ 1196051 w 2073835"/>
                <a:gd name="connsiteY7-172" fmla="*/ 6190 h 1018179"/>
                <a:gd name="connsiteX8-173" fmla="*/ 1381889 w 2073835"/>
                <a:gd name="connsiteY8-174" fmla="*/ 121834 h 1018179"/>
                <a:gd name="connsiteX9-175" fmla="*/ 1441247 w 2073835"/>
                <a:gd name="connsiteY9-176" fmla="*/ 253240 h 1018179"/>
                <a:gd name="connsiteX10-177" fmla="*/ 1442778 w 2073835"/>
                <a:gd name="connsiteY10-178" fmla="*/ 260415 h 1018179"/>
                <a:gd name="connsiteX11-179" fmla="*/ 1476284 w 2073835"/>
                <a:gd name="connsiteY11-180" fmla="*/ 277306 h 1018179"/>
                <a:gd name="connsiteX12-181" fmla="*/ 1497407 w 2073835"/>
                <a:gd name="connsiteY12-182" fmla="*/ 262750 h 1018179"/>
                <a:gd name="connsiteX13-183" fmla="*/ 1478496 w 2073835"/>
                <a:gd name="connsiteY13-184" fmla="*/ 105434 h 1018179"/>
                <a:gd name="connsiteX14-185" fmla="*/ 1644628 w 2073835"/>
                <a:gd name="connsiteY14-186" fmla="*/ 262020 h 1018179"/>
                <a:gd name="connsiteX15-187" fmla="*/ 1671460 w 2073835"/>
                <a:gd name="connsiteY15-188" fmla="*/ 403691 h 1018179"/>
                <a:gd name="connsiteX16-189" fmla="*/ 1670350 w 2073835"/>
                <a:gd name="connsiteY16-190" fmla="*/ 445054 h 1018179"/>
                <a:gd name="connsiteX17-191" fmla="*/ 1694126 w 2073835"/>
                <a:gd name="connsiteY17-192" fmla="*/ 470904 h 1018179"/>
                <a:gd name="connsiteX18-193" fmla="*/ 1707195 w 2073835"/>
                <a:gd name="connsiteY18-194" fmla="*/ 443083 h 1018179"/>
                <a:gd name="connsiteX19-195" fmla="*/ 1743850 w 2073835"/>
                <a:gd name="connsiteY19-196" fmla="*/ 303968 h 1018179"/>
                <a:gd name="connsiteX20-197" fmla="*/ 1836628 w 2073835"/>
                <a:gd name="connsiteY20-198" fmla="*/ 512562 h 1018179"/>
                <a:gd name="connsiteX21-199" fmla="*/ 1818797 w 2073835"/>
                <a:gd name="connsiteY21-200" fmla="*/ 616449 h 1018179"/>
                <a:gd name="connsiteX22-201" fmla="*/ 1809330 w 2073835"/>
                <a:gd name="connsiteY22-202" fmla="*/ 643932 h 1018179"/>
                <a:gd name="connsiteX23-203" fmla="*/ 1828639 w 2073835"/>
                <a:gd name="connsiteY23-204" fmla="*/ 692088 h 1018179"/>
                <a:gd name="connsiteX24-205" fmla="*/ 1841046 w 2073835"/>
                <a:gd name="connsiteY24-206" fmla="*/ 678131 h 1018179"/>
                <a:gd name="connsiteX25-207" fmla="*/ 1928839 w 2073835"/>
                <a:gd name="connsiteY25-208" fmla="*/ 546229 h 1018179"/>
                <a:gd name="connsiteX26-209" fmla="*/ 1953464 w 2073835"/>
                <a:gd name="connsiteY26-210" fmla="*/ 773194 h 1018179"/>
                <a:gd name="connsiteX27-211" fmla="*/ 1925321 w 2073835"/>
                <a:gd name="connsiteY27-212" fmla="*/ 833887 h 1018179"/>
                <a:gd name="connsiteX28-213" fmla="*/ 1887788 w 2073835"/>
                <a:gd name="connsiteY28-214" fmla="*/ 889545 h 1018179"/>
                <a:gd name="connsiteX29-215" fmla="*/ 1901384 w 2073835"/>
                <a:gd name="connsiteY29-216" fmla="*/ 958383 h 1018179"/>
                <a:gd name="connsiteX30-217" fmla="*/ 1901664 w 2073835"/>
                <a:gd name="connsiteY30-218" fmla="*/ 963928 h 1018179"/>
                <a:gd name="connsiteX31-219" fmla="*/ 1911505 w 2073835"/>
                <a:gd name="connsiteY31-220" fmla="*/ 960749 h 1018179"/>
                <a:gd name="connsiteX32-221" fmla="*/ 2059875 w 2073835"/>
                <a:gd name="connsiteY32-222" fmla="*/ 818704 h 1018179"/>
                <a:gd name="connsiteX33-223" fmla="*/ 2053441 w 2073835"/>
                <a:gd name="connsiteY33-224" fmla="*/ 1018052 h 1018179"/>
                <a:gd name="connsiteX34-225" fmla="*/ 2053388 w 2073835"/>
                <a:gd name="connsiteY34-226" fmla="*/ 1018179 h 1018179"/>
                <a:gd name="connsiteX35-227" fmla="*/ 1827546 w 2073835"/>
                <a:gd name="connsiteY35-228" fmla="*/ 1018179 h 1018179"/>
                <a:gd name="connsiteX36-229" fmla="*/ 1826757 w 2073835"/>
                <a:gd name="connsiteY36-230" fmla="*/ 1011530 h 1018179"/>
                <a:gd name="connsiteX37-231" fmla="*/ 1286369 w 2073835"/>
                <a:gd name="connsiteY37-232" fmla="*/ 1011530 h 1018179"/>
                <a:gd name="connsiteX38-233" fmla="*/ 1284390 w 2073835"/>
                <a:gd name="connsiteY38-234" fmla="*/ 991895 h 1018179"/>
                <a:gd name="connsiteX39-235" fmla="*/ 993926 w 2073835"/>
                <a:gd name="connsiteY39-236" fmla="*/ 755160 h 1018179"/>
                <a:gd name="connsiteX40-237" fmla="*/ 703463 w 2073835"/>
                <a:gd name="connsiteY40-238" fmla="*/ 991895 h 1018179"/>
                <a:gd name="connsiteX41-239" fmla="*/ 701483 w 2073835"/>
                <a:gd name="connsiteY41-240" fmla="*/ 1011530 h 1018179"/>
                <a:gd name="connsiteX42-241" fmla="*/ 83785 w 2073835"/>
                <a:gd name="connsiteY42-242" fmla="*/ 1011530 h 1018179"/>
                <a:gd name="connsiteX43-243" fmla="*/ 84222 w 2073835"/>
                <a:gd name="connsiteY43-244" fmla="*/ 1002870 h 1018179"/>
                <a:gd name="connsiteX44-245" fmla="*/ 39947 w 2073835"/>
                <a:gd name="connsiteY44-246" fmla="*/ 1005608 h 1018179"/>
                <a:gd name="connsiteX45-247" fmla="*/ 1517 w 2073835"/>
                <a:gd name="connsiteY45-248" fmla="*/ 1014873 h 1018179"/>
                <a:gd name="connsiteX46-249" fmla="*/ 101434 w 2073835"/>
                <a:gd name="connsiteY46-250" fmla="*/ 882551 h 1018179"/>
                <a:gd name="connsiteX47-251" fmla="*/ 101449 w 2073835"/>
                <a:gd name="connsiteY47-252" fmla="*/ 882540 h 1018179"/>
                <a:gd name="connsiteX48-253" fmla="*/ 118438 w 2073835"/>
                <a:gd name="connsiteY48-254" fmla="*/ 796523 h 1018179"/>
                <a:gd name="connsiteX49-255" fmla="*/ 90983 w 2073835"/>
                <a:gd name="connsiteY49-256" fmla="*/ 806526 h 1018179"/>
                <a:gd name="connsiteX50-257" fmla="*/ 3409 w 2073835"/>
                <a:gd name="connsiteY50-258" fmla="*/ 852621 h 1018179"/>
                <a:gd name="connsiteX51-259" fmla="*/ 101028 w 2073835"/>
                <a:gd name="connsiteY51-260" fmla="*/ 646249 h 1018179"/>
                <a:gd name="connsiteX52-261" fmla="*/ 191411 w 2073835"/>
                <a:gd name="connsiteY52-262" fmla="*/ 592012 h 1018179"/>
                <a:gd name="connsiteX53-263" fmla="*/ 215724 w 2073835"/>
                <a:gd name="connsiteY53-264" fmla="*/ 582337 h 1018179"/>
                <a:gd name="connsiteX54-265" fmla="*/ 248732 w 2073835"/>
                <a:gd name="connsiteY54-266" fmla="*/ 530134 h 1018179"/>
                <a:gd name="connsiteX55-267" fmla="*/ 193673 w 2073835"/>
                <a:gd name="connsiteY55-268" fmla="*/ 531208 h 1018179"/>
                <a:gd name="connsiteX56-269" fmla="*/ 95890 w 2073835"/>
                <a:gd name="connsiteY56-270" fmla="*/ 546450 h 1018179"/>
                <a:gd name="connsiteX57-271" fmla="*/ 255095 w 2073835"/>
                <a:gd name="connsiteY57-272" fmla="*/ 382827 h 1018179"/>
                <a:gd name="connsiteX58-273" fmla="*/ 397175 w 2073835"/>
                <a:gd name="connsiteY58-274" fmla="*/ 358249 h 1018179"/>
                <a:gd name="connsiteX59-275" fmla="*/ 404243 w 2073835"/>
                <a:gd name="connsiteY59-276" fmla="*/ 358551 h 1018179"/>
                <a:gd name="connsiteX60-277" fmla="*/ 449181 w 2073835"/>
                <a:gd name="connsiteY60-278" fmla="*/ 324533 h 1018179"/>
                <a:gd name="connsiteX61-279" fmla="*/ 440910 w 2073835"/>
                <a:gd name="connsiteY61-280" fmla="*/ 321817 h 1018179"/>
                <a:gd name="connsiteX62-281" fmla="*/ 284963 w 2073835"/>
                <a:gd name="connsiteY62-282" fmla="*/ 293776 h 1018179"/>
                <a:gd name="connsiteX63-283" fmla="*/ 483374 w 2073835"/>
                <a:gd name="connsiteY63-284" fmla="*/ 180851 h 1018179"/>
                <a:gd name="connsiteX64-285" fmla="*/ 644966 w 2073835"/>
                <a:gd name="connsiteY64-286" fmla="*/ 201719 h 1018179"/>
                <a:gd name="connsiteX65-287" fmla="*/ 654610 w 2073835"/>
                <a:gd name="connsiteY65-288" fmla="*/ 205195 h 1018179"/>
                <a:gd name="connsiteX66-289" fmla="*/ 659458 w 2073835"/>
                <a:gd name="connsiteY66-290" fmla="*/ 202751 h 1018179"/>
                <a:gd name="connsiteX67-291" fmla="*/ 693065 w 2073835"/>
                <a:gd name="connsiteY67-292" fmla="*/ 191267 h 1018179"/>
                <a:gd name="connsiteX68-293" fmla="*/ 667080 w 2073835"/>
                <a:gd name="connsiteY68-294" fmla="*/ 172930 h 1018179"/>
                <a:gd name="connsiteX69-295" fmla="*/ 526180 w 2073835"/>
                <a:gd name="connsiteY69-296" fmla="*/ 100454 h 1018179"/>
                <a:gd name="connsiteX70-297" fmla="*/ 683757 w 2073835"/>
                <a:gd name="connsiteY70-298" fmla="*/ 48863 h 1018179"/>
                <a:gd name="connsiteX71-299" fmla="*/ 748960 w 2073835"/>
                <a:gd name="connsiteY71-300" fmla="*/ 50577 h 1018179"/>
                <a:gd name="connsiteX72-301" fmla="*/ 881341 w 2073835"/>
                <a:gd name="connsiteY72-302" fmla="*/ 107728 h 1018179"/>
                <a:gd name="connsiteX73-303" fmla="*/ 929904 w 2073835"/>
                <a:gd name="connsiteY73-304" fmla="*/ 142511 h 1018179"/>
                <a:gd name="connsiteX74-305" fmla="*/ 971678 w 2073835"/>
                <a:gd name="connsiteY74-306" fmla="*/ 140534 h 1018179"/>
                <a:gd name="connsiteX75-307" fmla="*/ 960141 w 2073835"/>
                <a:gd name="connsiteY75-308" fmla="*/ 125282 h 1018179"/>
                <a:gd name="connsiteX76-309" fmla="*/ 847922 w 2073835"/>
                <a:gd name="connsiteY76-310" fmla="*/ 13423 h 1018179"/>
                <a:gd name="connsiteX77-311" fmla="*/ 941222 w 2073835"/>
                <a:gd name="connsiteY77-312" fmla="*/ 1295 h 1018179"/>
                <a:gd name="connsiteX0-313" fmla="*/ 941222 w 2073835"/>
                <a:gd name="connsiteY0-314" fmla="*/ 1295 h 1018179"/>
                <a:gd name="connsiteX1-315" fmla="*/ 1075324 w 2073835"/>
                <a:gd name="connsiteY1-316" fmla="*/ 33590 h 1018179"/>
                <a:gd name="connsiteX2-317" fmla="*/ 1184084 w 2073835"/>
                <a:gd name="connsiteY2-318" fmla="*/ 128259 h 1018179"/>
                <a:gd name="connsiteX3-319" fmla="*/ 1212920 w 2073835"/>
                <a:gd name="connsiteY3-320" fmla="*/ 166945 h 1018179"/>
                <a:gd name="connsiteX4-321" fmla="*/ 1242709 w 2073835"/>
                <a:gd name="connsiteY4-322" fmla="*/ 174112 h 1018179"/>
                <a:gd name="connsiteX5-323" fmla="*/ 1238958 w 2073835"/>
                <a:gd name="connsiteY5-324" fmla="*/ 157124 h 1018179"/>
                <a:gd name="connsiteX6-325" fmla="*/ 1183625 w 2073835"/>
                <a:gd name="connsiteY6-326" fmla="*/ 8652 h 1018179"/>
                <a:gd name="connsiteX7-327" fmla="*/ 1196051 w 2073835"/>
                <a:gd name="connsiteY7-328" fmla="*/ 6190 h 1018179"/>
                <a:gd name="connsiteX8-329" fmla="*/ 1381889 w 2073835"/>
                <a:gd name="connsiteY8-330" fmla="*/ 121834 h 1018179"/>
                <a:gd name="connsiteX9-331" fmla="*/ 1441247 w 2073835"/>
                <a:gd name="connsiteY9-332" fmla="*/ 253240 h 1018179"/>
                <a:gd name="connsiteX10-333" fmla="*/ 1442778 w 2073835"/>
                <a:gd name="connsiteY10-334" fmla="*/ 260415 h 1018179"/>
                <a:gd name="connsiteX11-335" fmla="*/ 1476284 w 2073835"/>
                <a:gd name="connsiteY11-336" fmla="*/ 277306 h 1018179"/>
                <a:gd name="connsiteX12-337" fmla="*/ 1497407 w 2073835"/>
                <a:gd name="connsiteY12-338" fmla="*/ 262750 h 1018179"/>
                <a:gd name="connsiteX13-339" fmla="*/ 1478496 w 2073835"/>
                <a:gd name="connsiteY13-340" fmla="*/ 105434 h 1018179"/>
                <a:gd name="connsiteX14-341" fmla="*/ 1644628 w 2073835"/>
                <a:gd name="connsiteY14-342" fmla="*/ 262020 h 1018179"/>
                <a:gd name="connsiteX15-343" fmla="*/ 1671460 w 2073835"/>
                <a:gd name="connsiteY15-344" fmla="*/ 403691 h 1018179"/>
                <a:gd name="connsiteX16-345" fmla="*/ 1670350 w 2073835"/>
                <a:gd name="connsiteY16-346" fmla="*/ 445054 h 1018179"/>
                <a:gd name="connsiteX17-347" fmla="*/ 1694126 w 2073835"/>
                <a:gd name="connsiteY17-348" fmla="*/ 470904 h 1018179"/>
                <a:gd name="connsiteX18-349" fmla="*/ 1707195 w 2073835"/>
                <a:gd name="connsiteY18-350" fmla="*/ 443083 h 1018179"/>
                <a:gd name="connsiteX19-351" fmla="*/ 1743850 w 2073835"/>
                <a:gd name="connsiteY19-352" fmla="*/ 303968 h 1018179"/>
                <a:gd name="connsiteX20-353" fmla="*/ 1836628 w 2073835"/>
                <a:gd name="connsiteY20-354" fmla="*/ 512562 h 1018179"/>
                <a:gd name="connsiteX21-355" fmla="*/ 1818797 w 2073835"/>
                <a:gd name="connsiteY21-356" fmla="*/ 616449 h 1018179"/>
                <a:gd name="connsiteX22-357" fmla="*/ 1809330 w 2073835"/>
                <a:gd name="connsiteY22-358" fmla="*/ 643932 h 1018179"/>
                <a:gd name="connsiteX23-359" fmla="*/ 1835289 w 2073835"/>
                <a:gd name="connsiteY23-360" fmla="*/ 688763 h 1018179"/>
                <a:gd name="connsiteX24-361" fmla="*/ 1841046 w 2073835"/>
                <a:gd name="connsiteY24-362" fmla="*/ 678131 h 1018179"/>
                <a:gd name="connsiteX25-363" fmla="*/ 1928839 w 2073835"/>
                <a:gd name="connsiteY25-364" fmla="*/ 546229 h 1018179"/>
                <a:gd name="connsiteX26-365" fmla="*/ 1953464 w 2073835"/>
                <a:gd name="connsiteY26-366" fmla="*/ 773194 h 1018179"/>
                <a:gd name="connsiteX27-367" fmla="*/ 1925321 w 2073835"/>
                <a:gd name="connsiteY27-368" fmla="*/ 833887 h 1018179"/>
                <a:gd name="connsiteX28-369" fmla="*/ 1887788 w 2073835"/>
                <a:gd name="connsiteY28-370" fmla="*/ 889545 h 1018179"/>
                <a:gd name="connsiteX29-371" fmla="*/ 1901384 w 2073835"/>
                <a:gd name="connsiteY29-372" fmla="*/ 958383 h 1018179"/>
                <a:gd name="connsiteX30-373" fmla="*/ 1901664 w 2073835"/>
                <a:gd name="connsiteY30-374" fmla="*/ 963928 h 1018179"/>
                <a:gd name="connsiteX31-375" fmla="*/ 1911505 w 2073835"/>
                <a:gd name="connsiteY31-376" fmla="*/ 960749 h 1018179"/>
                <a:gd name="connsiteX32-377" fmla="*/ 2059875 w 2073835"/>
                <a:gd name="connsiteY32-378" fmla="*/ 818704 h 1018179"/>
                <a:gd name="connsiteX33-379" fmla="*/ 2053441 w 2073835"/>
                <a:gd name="connsiteY33-380" fmla="*/ 1018052 h 1018179"/>
                <a:gd name="connsiteX34-381" fmla="*/ 2053388 w 2073835"/>
                <a:gd name="connsiteY34-382" fmla="*/ 1018179 h 1018179"/>
                <a:gd name="connsiteX35-383" fmla="*/ 1827546 w 2073835"/>
                <a:gd name="connsiteY35-384" fmla="*/ 1018179 h 1018179"/>
                <a:gd name="connsiteX36-385" fmla="*/ 1826757 w 2073835"/>
                <a:gd name="connsiteY36-386" fmla="*/ 1011530 h 1018179"/>
                <a:gd name="connsiteX37-387" fmla="*/ 1286369 w 2073835"/>
                <a:gd name="connsiteY37-388" fmla="*/ 1011530 h 1018179"/>
                <a:gd name="connsiteX38-389" fmla="*/ 1284390 w 2073835"/>
                <a:gd name="connsiteY38-390" fmla="*/ 991895 h 1018179"/>
                <a:gd name="connsiteX39-391" fmla="*/ 993926 w 2073835"/>
                <a:gd name="connsiteY39-392" fmla="*/ 755160 h 1018179"/>
                <a:gd name="connsiteX40-393" fmla="*/ 703463 w 2073835"/>
                <a:gd name="connsiteY40-394" fmla="*/ 991895 h 1018179"/>
                <a:gd name="connsiteX41-395" fmla="*/ 701483 w 2073835"/>
                <a:gd name="connsiteY41-396" fmla="*/ 1011530 h 1018179"/>
                <a:gd name="connsiteX42-397" fmla="*/ 83785 w 2073835"/>
                <a:gd name="connsiteY42-398" fmla="*/ 1011530 h 1018179"/>
                <a:gd name="connsiteX43-399" fmla="*/ 84222 w 2073835"/>
                <a:gd name="connsiteY43-400" fmla="*/ 1002870 h 1018179"/>
                <a:gd name="connsiteX44-401" fmla="*/ 39947 w 2073835"/>
                <a:gd name="connsiteY44-402" fmla="*/ 1005608 h 1018179"/>
                <a:gd name="connsiteX45-403" fmla="*/ 1517 w 2073835"/>
                <a:gd name="connsiteY45-404" fmla="*/ 1014873 h 1018179"/>
                <a:gd name="connsiteX46-405" fmla="*/ 101434 w 2073835"/>
                <a:gd name="connsiteY46-406" fmla="*/ 882551 h 1018179"/>
                <a:gd name="connsiteX47-407" fmla="*/ 101449 w 2073835"/>
                <a:gd name="connsiteY47-408" fmla="*/ 882540 h 1018179"/>
                <a:gd name="connsiteX48-409" fmla="*/ 118438 w 2073835"/>
                <a:gd name="connsiteY48-410" fmla="*/ 796523 h 1018179"/>
                <a:gd name="connsiteX49-411" fmla="*/ 90983 w 2073835"/>
                <a:gd name="connsiteY49-412" fmla="*/ 806526 h 1018179"/>
                <a:gd name="connsiteX50-413" fmla="*/ 3409 w 2073835"/>
                <a:gd name="connsiteY50-414" fmla="*/ 852621 h 1018179"/>
                <a:gd name="connsiteX51-415" fmla="*/ 101028 w 2073835"/>
                <a:gd name="connsiteY51-416" fmla="*/ 646249 h 1018179"/>
                <a:gd name="connsiteX52-417" fmla="*/ 191411 w 2073835"/>
                <a:gd name="connsiteY52-418" fmla="*/ 592012 h 1018179"/>
                <a:gd name="connsiteX53-419" fmla="*/ 215724 w 2073835"/>
                <a:gd name="connsiteY53-420" fmla="*/ 582337 h 1018179"/>
                <a:gd name="connsiteX54-421" fmla="*/ 248732 w 2073835"/>
                <a:gd name="connsiteY54-422" fmla="*/ 530134 h 1018179"/>
                <a:gd name="connsiteX55-423" fmla="*/ 193673 w 2073835"/>
                <a:gd name="connsiteY55-424" fmla="*/ 531208 h 1018179"/>
                <a:gd name="connsiteX56-425" fmla="*/ 95890 w 2073835"/>
                <a:gd name="connsiteY56-426" fmla="*/ 546450 h 1018179"/>
                <a:gd name="connsiteX57-427" fmla="*/ 255095 w 2073835"/>
                <a:gd name="connsiteY57-428" fmla="*/ 382827 h 1018179"/>
                <a:gd name="connsiteX58-429" fmla="*/ 397175 w 2073835"/>
                <a:gd name="connsiteY58-430" fmla="*/ 358249 h 1018179"/>
                <a:gd name="connsiteX59-431" fmla="*/ 404243 w 2073835"/>
                <a:gd name="connsiteY59-432" fmla="*/ 358551 h 1018179"/>
                <a:gd name="connsiteX60-433" fmla="*/ 449181 w 2073835"/>
                <a:gd name="connsiteY60-434" fmla="*/ 324533 h 1018179"/>
                <a:gd name="connsiteX61-435" fmla="*/ 440910 w 2073835"/>
                <a:gd name="connsiteY61-436" fmla="*/ 321817 h 1018179"/>
                <a:gd name="connsiteX62-437" fmla="*/ 284963 w 2073835"/>
                <a:gd name="connsiteY62-438" fmla="*/ 293776 h 1018179"/>
                <a:gd name="connsiteX63-439" fmla="*/ 483374 w 2073835"/>
                <a:gd name="connsiteY63-440" fmla="*/ 180851 h 1018179"/>
                <a:gd name="connsiteX64-441" fmla="*/ 644966 w 2073835"/>
                <a:gd name="connsiteY64-442" fmla="*/ 201719 h 1018179"/>
                <a:gd name="connsiteX65-443" fmla="*/ 654610 w 2073835"/>
                <a:gd name="connsiteY65-444" fmla="*/ 205195 h 1018179"/>
                <a:gd name="connsiteX66-445" fmla="*/ 659458 w 2073835"/>
                <a:gd name="connsiteY66-446" fmla="*/ 202751 h 1018179"/>
                <a:gd name="connsiteX67-447" fmla="*/ 693065 w 2073835"/>
                <a:gd name="connsiteY67-448" fmla="*/ 191267 h 1018179"/>
                <a:gd name="connsiteX68-449" fmla="*/ 667080 w 2073835"/>
                <a:gd name="connsiteY68-450" fmla="*/ 172930 h 1018179"/>
                <a:gd name="connsiteX69-451" fmla="*/ 526180 w 2073835"/>
                <a:gd name="connsiteY69-452" fmla="*/ 100454 h 1018179"/>
                <a:gd name="connsiteX70-453" fmla="*/ 683757 w 2073835"/>
                <a:gd name="connsiteY70-454" fmla="*/ 48863 h 1018179"/>
                <a:gd name="connsiteX71-455" fmla="*/ 748960 w 2073835"/>
                <a:gd name="connsiteY71-456" fmla="*/ 50577 h 1018179"/>
                <a:gd name="connsiteX72-457" fmla="*/ 881341 w 2073835"/>
                <a:gd name="connsiteY72-458" fmla="*/ 107728 h 1018179"/>
                <a:gd name="connsiteX73-459" fmla="*/ 929904 w 2073835"/>
                <a:gd name="connsiteY73-460" fmla="*/ 142511 h 1018179"/>
                <a:gd name="connsiteX74-461" fmla="*/ 971678 w 2073835"/>
                <a:gd name="connsiteY74-462" fmla="*/ 140534 h 1018179"/>
                <a:gd name="connsiteX75-463" fmla="*/ 960141 w 2073835"/>
                <a:gd name="connsiteY75-464" fmla="*/ 125282 h 1018179"/>
                <a:gd name="connsiteX76-465" fmla="*/ 847922 w 2073835"/>
                <a:gd name="connsiteY76-466" fmla="*/ 13423 h 1018179"/>
                <a:gd name="connsiteX77-467" fmla="*/ 941222 w 2073835"/>
                <a:gd name="connsiteY77-468" fmla="*/ 1295 h 101817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 ang="0">
                  <a:pos x="connsiteX35-71" y="connsiteY35-72"/>
                </a:cxn>
                <a:cxn ang="0">
                  <a:pos x="connsiteX36-73" y="connsiteY36-74"/>
                </a:cxn>
                <a:cxn ang="0">
                  <a:pos x="connsiteX37-75" y="connsiteY37-76"/>
                </a:cxn>
                <a:cxn ang="0">
                  <a:pos x="connsiteX38-77" y="connsiteY38-78"/>
                </a:cxn>
                <a:cxn ang="0">
                  <a:pos x="connsiteX39-79" y="connsiteY39-80"/>
                </a:cxn>
                <a:cxn ang="0">
                  <a:pos x="connsiteX40-81" y="connsiteY40-82"/>
                </a:cxn>
                <a:cxn ang="0">
                  <a:pos x="connsiteX41-83" y="connsiteY41-84"/>
                </a:cxn>
                <a:cxn ang="0">
                  <a:pos x="connsiteX42-85" y="connsiteY42-86"/>
                </a:cxn>
                <a:cxn ang="0">
                  <a:pos x="connsiteX43-87" y="connsiteY43-88"/>
                </a:cxn>
                <a:cxn ang="0">
                  <a:pos x="connsiteX44-89" y="connsiteY44-90"/>
                </a:cxn>
                <a:cxn ang="0">
                  <a:pos x="connsiteX45-91" y="connsiteY45-92"/>
                </a:cxn>
                <a:cxn ang="0">
                  <a:pos x="connsiteX46-93" y="connsiteY46-94"/>
                </a:cxn>
                <a:cxn ang="0">
                  <a:pos x="connsiteX47-95" y="connsiteY47-96"/>
                </a:cxn>
                <a:cxn ang="0">
                  <a:pos x="connsiteX48-97" y="connsiteY48-98"/>
                </a:cxn>
                <a:cxn ang="0">
                  <a:pos x="connsiteX49-99" y="connsiteY49-100"/>
                </a:cxn>
                <a:cxn ang="0">
                  <a:pos x="connsiteX50-101" y="connsiteY50-102"/>
                </a:cxn>
                <a:cxn ang="0">
                  <a:pos x="connsiteX51-103" y="connsiteY51-104"/>
                </a:cxn>
                <a:cxn ang="0">
                  <a:pos x="connsiteX52-105" y="connsiteY52-106"/>
                </a:cxn>
                <a:cxn ang="0">
                  <a:pos x="connsiteX53-107" y="connsiteY53-108"/>
                </a:cxn>
                <a:cxn ang="0">
                  <a:pos x="connsiteX54-109" y="connsiteY54-110"/>
                </a:cxn>
                <a:cxn ang="0">
                  <a:pos x="connsiteX55-111" y="connsiteY55-112"/>
                </a:cxn>
                <a:cxn ang="0">
                  <a:pos x="connsiteX56-113" y="connsiteY56-114"/>
                </a:cxn>
                <a:cxn ang="0">
                  <a:pos x="connsiteX57-115" y="connsiteY57-116"/>
                </a:cxn>
                <a:cxn ang="0">
                  <a:pos x="connsiteX58-117" y="connsiteY58-118"/>
                </a:cxn>
                <a:cxn ang="0">
                  <a:pos x="connsiteX59-119" y="connsiteY59-120"/>
                </a:cxn>
                <a:cxn ang="0">
                  <a:pos x="connsiteX60-121" y="connsiteY60-122"/>
                </a:cxn>
                <a:cxn ang="0">
                  <a:pos x="connsiteX61-123" y="connsiteY61-124"/>
                </a:cxn>
                <a:cxn ang="0">
                  <a:pos x="connsiteX62-125" y="connsiteY62-126"/>
                </a:cxn>
                <a:cxn ang="0">
                  <a:pos x="connsiteX63-127" y="connsiteY63-128"/>
                </a:cxn>
                <a:cxn ang="0">
                  <a:pos x="connsiteX64-129" y="connsiteY64-130"/>
                </a:cxn>
                <a:cxn ang="0">
                  <a:pos x="connsiteX65-131" y="connsiteY65-132"/>
                </a:cxn>
                <a:cxn ang="0">
                  <a:pos x="connsiteX66-133" y="connsiteY66-134"/>
                </a:cxn>
                <a:cxn ang="0">
                  <a:pos x="connsiteX67-135" y="connsiteY67-136"/>
                </a:cxn>
                <a:cxn ang="0">
                  <a:pos x="connsiteX68-137" y="connsiteY68-138"/>
                </a:cxn>
                <a:cxn ang="0">
                  <a:pos x="connsiteX69-139" y="connsiteY69-140"/>
                </a:cxn>
                <a:cxn ang="0">
                  <a:pos x="connsiteX70-141" y="connsiteY70-142"/>
                </a:cxn>
                <a:cxn ang="0">
                  <a:pos x="connsiteX71-143" y="connsiteY71-144"/>
                </a:cxn>
                <a:cxn ang="0">
                  <a:pos x="connsiteX72-145" y="connsiteY72-146"/>
                </a:cxn>
                <a:cxn ang="0">
                  <a:pos x="connsiteX73-147" y="connsiteY73-148"/>
                </a:cxn>
                <a:cxn ang="0">
                  <a:pos x="connsiteX74-149" y="connsiteY74-150"/>
                </a:cxn>
                <a:cxn ang="0">
                  <a:pos x="connsiteX75-151" y="connsiteY75-152"/>
                </a:cxn>
                <a:cxn ang="0">
                  <a:pos x="connsiteX76-153" y="connsiteY76-154"/>
                </a:cxn>
                <a:cxn ang="0">
                  <a:pos x="connsiteX77-155" y="connsiteY77-156"/>
                </a:cxn>
              </a:cxnLst>
              <a:rect l="l" t="t" r="r" b="b"/>
              <a:pathLst>
                <a:path w="2073835" h="1018179">
                  <a:moveTo>
                    <a:pt x="941222" y="1295"/>
                  </a:moveTo>
                  <a:cubicBezTo>
                    <a:pt x="988502" y="4884"/>
                    <a:pt x="1042582" y="15877"/>
                    <a:pt x="1075324" y="33590"/>
                  </a:cubicBezTo>
                  <a:cubicBezTo>
                    <a:pt x="1108067" y="51303"/>
                    <a:pt x="1150410" y="89527"/>
                    <a:pt x="1184084" y="128259"/>
                  </a:cubicBezTo>
                  <a:lnTo>
                    <a:pt x="1212920" y="166945"/>
                  </a:lnTo>
                  <a:lnTo>
                    <a:pt x="1242709" y="174112"/>
                  </a:lnTo>
                  <a:lnTo>
                    <a:pt x="1238958" y="157124"/>
                  </a:lnTo>
                  <a:cubicBezTo>
                    <a:pt x="1225363" y="102775"/>
                    <a:pt x="1202918" y="31293"/>
                    <a:pt x="1183625" y="8652"/>
                  </a:cubicBezTo>
                  <a:cubicBezTo>
                    <a:pt x="1186124" y="6526"/>
                    <a:pt x="1190398" y="5769"/>
                    <a:pt x="1196051" y="6190"/>
                  </a:cubicBezTo>
                  <a:cubicBezTo>
                    <a:pt x="1235619" y="9136"/>
                    <a:pt x="1342742" y="69763"/>
                    <a:pt x="1381889" y="121834"/>
                  </a:cubicBezTo>
                  <a:cubicBezTo>
                    <a:pt x="1404259" y="151591"/>
                    <a:pt x="1426798" y="203993"/>
                    <a:pt x="1441247" y="253240"/>
                  </a:cubicBezTo>
                  <a:lnTo>
                    <a:pt x="1442778" y="260415"/>
                  </a:lnTo>
                  <a:lnTo>
                    <a:pt x="1476284" y="277306"/>
                  </a:lnTo>
                  <a:lnTo>
                    <a:pt x="1497407" y="262750"/>
                  </a:lnTo>
                  <a:cubicBezTo>
                    <a:pt x="1496959" y="206727"/>
                    <a:pt x="1491931" y="131974"/>
                    <a:pt x="1478496" y="105434"/>
                  </a:cubicBezTo>
                  <a:cubicBezTo>
                    <a:pt x="1501933" y="93596"/>
                    <a:pt x="1615120" y="193665"/>
                    <a:pt x="1644628" y="262020"/>
                  </a:cubicBezTo>
                  <a:cubicBezTo>
                    <a:pt x="1659383" y="296197"/>
                    <a:pt x="1668983" y="352427"/>
                    <a:pt x="1671460" y="403691"/>
                  </a:cubicBezTo>
                  <a:lnTo>
                    <a:pt x="1670350" y="445054"/>
                  </a:lnTo>
                  <a:lnTo>
                    <a:pt x="1694126" y="470904"/>
                  </a:lnTo>
                  <a:lnTo>
                    <a:pt x="1707195" y="443083"/>
                  </a:lnTo>
                  <a:cubicBezTo>
                    <a:pt x="1728416" y="391232"/>
                    <a:pt x="1745995" y="333637"/>
                    <a:pt x="1743850" y="303968"/>
                  </a:cubicBezTo>
                  <a:cubicBezTo>
                    <a:pt x="1770041" y="302098"/>
                    <a:pt x="1835805" y="438115"/>
                    <a:pt x="1836628" y="512562"/>
                  </a:cubicBezTo>
                  <a:cubicBezTo>
                    <a:pt x="1836937" y="540480"/>
                    <a:pt x="1829781" y="578721"/>
                    <a:pt x="1818797" y="616449"/>
                  </a:cubicBezTo>
                  <a:lnTo>
                    <a:pt x="1809330" y="643932"/>
                  </a:lnTo>
                  <a:lnTo>
                    <a:pt x="1835289" y="688763"/>
                  </a:lnTo>
                  <a:lnTo>
                    <a:pt x="1841046" y="678131"/>
                  </a:lnTo>
                  <a:cubicBezTo>
                    <a:pt x="1877090" y="635241"/>
                    <a:pt x="1921818" y="575135"/>
                    <a:pt x="1928839" y="546229"/>
                  </a:cubicBezTo>
                  <a:cubicBezTo>
                    <a:pt x="1954349" y="552449"/>
                    <a:pt x="1975421" y="702052"/>
                    <a:pt x="1953464" y="773194"/>
                  </a:cubicBezTo>
                  <a:cubicBezTo>
                    <a:pt x="1947975" y="790979"/>
                    <a:pt x="1937925" y="812119"/>
                    <a:pt x="1925321" y="833887"/>
                  </a:cubicBezTo>
                  <a:lnTo>
                    <a:pt x="1887788" y="889545"/>
                  </a:lnTo>
                  <a:lnTo>
                    <a:pt x="1901384" y="958383"/>
                  </a:lnTo>
                  <a:cubicBezTo>
                    <a:pt x="1901477" y="960231"/>
                    <a:pt x="1901571" y="962080"/>
                    <a:pt x="1901664" y="963928"/>
                  </a:cubicBezTo>
                  <a:lnTo>
                    <a:pt x="1911505" y="960749"/>
                  </a:lnTo>
                  <a:cubicBezTo>
                    <a:pt x="1950867" y="932901"/>
                    <a:pt x="2043479" y="854818"/>
                    <a:pt x="2059875" y="818704"/>
                  </a:cubicBezTo>
                  <a:cubicBezTo>
                    <a:pt x="2080786" y="828219"/>
                    <a:pt x="2077854" y="944947"/>
                    <a:pt x="2053441" y="1018052"/>
                  </a:cubicBezTo>
                  <a:cubicBezTo>
                    <a:pt x="2053423" y="1018094"/>
                    <a:pt x="2053406" y="1018137"/>
                    <a:pt x="2053388" y="1018179"/>
                  </a:cubicBezTo>
                  <a:lnTo>
                    <a:pt x="1827546" y="1018179"/>
                  </a:lnTo>
                  <a:lnTo>
                    <a:pt x="1826757" y="1011530"/>
                  </a:lnTo>
                  <a:lnTo>
                    <a:pt x="1286369" y="1011530"/>
                  </a:lnTo>
                  <a:lnTo>
                    <a:pt x="1284390" y="991895"/>
                  </a:lnTo>
                  <a:cubicBezTo>
                    <a:pt x="1256743" y="856791"/>
                    <a:pt x="1137203" y="755160"/>
                    <a:pt x="993926" y="755160"/>
                  </a:cubicBezTo>
                  <a:cubicBezTo>
                    <a:pt x="850649" y="755160"/>
                    <a:pt x="731109" y="856791"/>
                    <a:pt x="703463" y="991895"/>
                  </a:cubicBezTo>
                  <a:lnTo>
                    <a:pt x="701483" y="1011530"/>
                  </a:lnTo>
                  <a:lnTo>
                    <a:pt x="83785" y="1011530"/>
                  </a:lnTo>
                  <a:cubicBezTo>
                    <a:pt x="83931" y="1008643"/>
                    <a:pt x="84076" y="1005757"/>
                    <a:pt x="84222" y="1002870"/>
                  </a:cubicBezTo>
                  <a:lnTo>
                    <a:pt x="39947" y="1005608"/>
                  </a:lnTo>
                  <a:cubicBezTo>
                    <a:pt x="23769" y="1007454"/>
                    <a:pt x="10305" y="1010281"/>
                    <a:pt x="1517" y="1014873"/>
                  </a:cubicBezTo>
                  <a:cubicBezTo>
                    <a:pt x="-7588" y="997412"/>
                    <a:pt x="45598" y="928657"/>
                    <a:pt x="101434" y="882551"/>
                  </a:cubicBezTo>
                  <a:cubicBezTo>
                    <a:pt x="101439" y="882547"/>
                    <a:pt x="101444" y="882544"/>
                    <a:pt x="101449" y="882540"/>
                  </a:cubicBezTo>
                  <a:lnTo>
                    <a:pt x="118438" y="796523"/>
                  </a:lnTo>
                  <a:lnTo>
                    <a:pt x="90983" y="806526"/>
                  </a:lnTo>
                  <a:cubicBezTo>
                    <a:pt x="53068" y="821590"/>
                    <a:pt x="17471" y="838638"/>
                    <a:pt x="3409" y="852621"/>
                  </a:cubicBezTo>
                  <a:cubicBezTo>
                    <a:pt x="-15089" y="833988"/>
                    <a:pt x="45130" y="695427"/>
                    <a:pt x="101028" y="646249"/>
                  </a:cubicBezTo>
                  <a:cubicBezTo>
                    <a:pt x="121991" y="627807"/>
                    <a:pt x="155646" y="608291"/>
                    <a:pt x="191411" y="592012"/>
                  </a:cubicBezTo>
                  <a:lnTo>
                    <a:pt x="215724" y="582337"/>
                  </a:lnTo>
                  <a:lnTo>
                    <a:pt x="248732" y="530134"/>
                  </a:lnTo>
                  <a:lnTo>
                    <a:pt x="193673" y="531208"/>
                  </a:lnTo>
                  <a:cubicBezTo>
                    <a:pt x="152922" y="533178"/>
                    <a:pt x="113723" y="537776"/>
                    <a:pt x="95890" y="546450"/>
                  </a:cubicBezTo>
                  <a:cubicBezTo>
                    <a:pt x="84425" y="522829"/>
                    <a:pt x="186280" y="411246"/>
                    <a:pt x="255095" y="382827"/>
                  </a:cubicBezTo>
                  <a:cubicBezTo>
                    <a:pt x="289503" y="368617"/>
                    <a:pt x="345879" y="359912"/>
                    <a:pt x="397175" y="358249"/>
                  </a:cubicBezTo>
                  <a:lnTo>
                    <a:pt x="404243" y="358551"/>
                  </a:lnTo>
                  <a:lnTo>
                    <a:pt x="449181" y="324533"/>
                  </a:lnTo>
                  <a:lnTo>
                    <a:pt x="440910" y="321817"/>
                  </a:lnTo>
                  <a:cubicBezTo>
                    <a:pt x="387218" y="305821"/>
                    <a:pt x="314275" y="288712"/>
                    <a:pt x="284963" y="293776"/>
                  </a:cubicBezTo>
                  <a:cubicBezTo>
                    <a:pt x="280515" y="267898"/>
                    <a:pt x="409371" y="189023"/>
                    <a:pt x="483374" y="180851"/>
                  </a:cubicBezTo>
                  <a:cubicBezTo>
                    <a:pt x="525001" y="176254"/>
                    <a:pt x="591399" y="186076"/>
                    <a:pt x="644966" y="201719"/>
                  </a:cubicBezTo>
                  <a:lnTo>
                    <a:pt x="654610" y="205195"/>
                  </a:lnTo>
                  <a:lnTo>
                    <a:pt x="659458" y="202751"/>
                  </a:lnTo>
                  <a:lnTo>
                    <a:pt x="693065" y="191267"/>
                  </a:lnTo>
                  <a:lnTo>
                    <a:pt x="667080" y="172930"/>
                  </a:lnTo>
                  <a:cubicBezTo>
                    <a:pt x="620425" y="141914"/>
                    <a:pt x="555690" y="104196"/>
                    <a:pt x="526180" y="100454"/>
                  </a:cubicBezTo>
                  <a:cubicBezTo>
                    <a:pt x="528673" y="80919"/>
                    <a:pt x="611592" y="54837"/>
                    <a:pt x="683757" y="48863"/>
                  </a:cubicBezTo>
                  <a:cubicBezTo>
                    <a:pt x="707812" y="46871"/>
                    <a:pt x="730673" y="47114"/>
                    <a:pt x="748960" y="50577"/>
                  </a:cubicBezTo>
                  <a:cubicBezTo>
                    <a:pt x="785536" y="57505"/>
                    <a:pt x="837491" y="81058"/>
                    <a:pt x="881341" y="107728"/>
                  </a:cubicBezTo>
                  <a:lnTo>
                    <a:pt x="929904" y="142511"/>
                  </a:lnTo>
                  <a:lnTo>
                    <a:pt x="971678" y="140534"/>
                  </a:lnTo>
                  <a:lnTo>
                    <a:pt x="960141" y="125282"/>
                  </a:lnTo>
                  <a:cubicBezTo>
                    <a:pt x="925115" y="81557"/>
                    <a:pt x="874900" y="25954"/>
                    <a:pt x="847922" y="13423"/>
                  </a:cubicBezTo>
                  <a:cubicBezTo>
                    <a:pt x="853462" y="1521"/>
                    <a:pt x="893941" y="-2294"/>
                    <a:pt x="941222" y="1295"/>
                  </a:cubicBezTo>
                  <a:close/>
                </a:path>
              </a:pathLst>
            </a:cu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sz="900" dirty="0">
                  <a:solidFill>
                    <a:srgbClr val="FF7F7F"/>
                  </a:solidFill>
                  <a:latin typeface="微软雅黑" panose="020B0503020204020204" charset="-122"/>
                  <a:ea typeface="微软雅黑" panose="020B0503020204020204" charset="-122"/>
                </a:rPr>
                <a:t>            </a:t>
              </a:r>
              <a:r>
                <a:rPr lang="en-US" altLang="zh-CN" sz="900" dirty="0">
                  <a:solidFill>
                    <a:srgbClr val="FF7F7F"/>
                  </a:solidFill>
                  <a:latin typeface="微软雅黑" panose="020B0503020204020204" charset="-122"/>
                  <a:ea typeface="微软雅黑" panose="020B0503020204020204" charset="-122"/>
                </a:rPr>
                <a:t>  </a:t>
              </a:r>
              <a:r>
                <a:rPr lang="en-US" altLang="zh-CN" sz="1600" b="1" dirty="0">
                  <a:solidFill>
                    <a:schemeClr val="tx1"/>
                  </a:solidFill>
                  <a:latin typeface="微软雅黑" panose="020B0503020204020204" charset="-122"/>
                  <a:ea typeface="微软雅黑" panose="020B0503020204020204" charset="-122"/>
                </a:rPr>
                <a:t>知识目标</a:t>
              </a:r>
              <a:endParaRPr lang="en-US" altLang="zh-CN" sz="1600" b="1" dirty="0">
                <a:solidFill>
                  <a:schemeClr val="tx1"/>
                </a:solidFill>
                <a:latin typeface="微软雅黑" panose="020B0503020204020204" charset="-122"/>
                <a:ea typeface="微软雅黑" panose="020B0503020204020204" charset="-122"/>
              </a:endParaRPr>
            </a:p>
          </p:txBody>
        </p:sp>
        <p:sp>
          <p:nvSpPr>
            <p:cNvPr id="24" name="矩形 23"/>
            <p:cNvSpPr/>
            <p:nvPr/>
          </p:nvSpPr>
          <p:spPr>
            <a:xfrm>
              <a:off x="963184" y="2007077"/>
              <a:ext cx="2817600" cy="1598163"/>
            </a:xfrm>
            <a:prstGeom prst="rect">
              <a:avLst/>
            </a:prstGeom>
            <a:solidFill>
              <a:schemeClr val="bg1">
                <a:lumMod val="9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900" dirty="0">
                <a:solidFill>
                  <a:schemeClr val="tx1"/>
                </a:solidFill>
                <a:latin typeface="微软雅黑" panose="020B0503020204020204" charset="-122"/>
                <a:ea typeface="微软雅黑" panose="020B0503020204020204" charset="-122"/>
              </a:endParaRPr>
            </a:p>
          </p:txBody>
        </p:sp>
        <p:grpSp>
          <p:nvGrpSpPr>
            <p:cNvPr id="25" name="组合 15"/>
            <p:cNvGrpSpPr/>
            <p:nvPr/>
          </p:nvGrpSpPr>
          <p:grpSpPr>
            <a:xfrm>
              <a:off x="2267162" y="3455784"/>
              <a:ext cx="182960" cy="1278056"/>
              <a:chOff x="6038577" y="2302601"/>
              <a:chExt cx="130628" cy="975087"/>
            </a:xfrm>
          </p:grpSpPr>
          <p:cxnSp>
            <p:nvCxnSpPr>
              <p:cNvPr id="26" name="直接连接符 25"/>
              <p:cNvCxnSpPr>
                <a:endCxn id="27" idx="0"/>
              </p:cNvCxnSpPr>
              <p:nvPr/>
            </p:nvCxnSpPr>
            <p:spPr>
              <a:xfrm flipH="1">
                <a:off x="6103891" y="2302601"/>
                <a:ext cx="5988" cy="844459"/>
              </a:xfrm>
              <a:prstGeom prst="line">
                <a:avLst/>
              </a:prstGeom>
              <a:gradFill flip="none" rotWithShape="1">
                <a:gsLst>
                  <a:gs pos="17000">
                    <a:srgbClr val="00B0F0">
                      <a:shade val="30000"/>
                      <a:satMod val="115000"/>
                    </a:srgbClr>
                  </a:gs>
                  <a:gs pos="56000">
                    <a:srgbClr val="00B0F0">
                      <a:shade val="67500"/>
                      <a:satMod val="115000"/>
                    </a:srgbClr>
                  </a:gs>
                  <a:gs pos="100000">
                    <a:srgbClr val="00B0F0">
                      <a:shade val="100000"/>
                      <a:satMod val="115000"/>
                    </a:srgbClr>
                  </a:gs>
                </a:gsLst>
                <a:lin ang="600000" scaled="0"/>
                <a:tileRect/>
              </a:gradFill>
              <a:ln w="3175">
                <a:solidFill>
                  <a:srgbClr val="FF7F7F"/>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cxnSp>
          <p:sp>
            <p:nvSpPr>
              <p:cNvPr id="27" name="椭圆 26"/>
              <p:cNvSpPr/>
              <p:nvPr/>
            </p:nvSpPr>
            <p:spPr>
              <a:xfrm>
                <a:off x="6038577" y="3147060"/>
                <a:ext cx="130628" cy="130628"/>
              </a:xfrm>
              <a:prstGeom prst="ellipse">
                <a:avLst/>
              </a:prstGeom>
              <a:solidFill>
                <a:schemeClr val="bg1">
                  <a:lumMod val="9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900">
                  <a:solidFill>
                    <a:schemeClr val="tx1"/>
                  </a:solidFill>
                  <a:latin typeface="微软雅黑" panose="020B0503020204020204" charset="-122"/>
                  <a:ea typeface="微软雅黑" panose="020B0503020204020204" charset="-122"/>
                </a:endParaRPr>
              </a:p>
            </p:txBody>
          </p:sp>
        </p:grpSp>
        <p:sp>
          <p:nvSpPr>
            <p:cNvPr id="43" name="文本框 14"/>
            <p:cNvSpPr txBox="1"/>
            <p:nvPr/>
          </p:nvSpPr>
          <p:spPr>
            <a:xfrm>
              <a:off x="891426" y="2073219"/>
              <a:ext cx="2930972" cy="1463669"/>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5000"/>
                </a:lnSpc>
                <a:spcBef>
                  <a:spcPct val="0"/>
                </a:spcBef>
                <a:spcAft>
                  <a:spcPct val="0"/>
                </a:spcAft>
              </a:pPr>
              <a:r>
                <a:rPr lang="zh-CN" altLang="en-US" sz="1000" b="1" dirty="0">
                  <a:solidFill>
                    <a:schemeClr val="tx1">
                      <a:lumMod val="50000"/>
                      <a:lumOff val="50000"/>
                    </a:schemeClr>
                  </a:solidFill>
                  <a:latin typeface="微软雅黑" panose="020B0503020204020204" charset="-122"/>
                  <a:ea typeface="微软雅黑" panose="020B0503020204020204" charset="-122"/>
                  <a:sym typeface="Gill Sans" charset="0"/>
                </a:rPr>
                <a:t>◇ 了解身体状况观察的目的、要求与内容</a:t>
              </a:r>
              <a:endParaRPr lang="zh-CN" altLang="en-US" sz="1000" b="1" dirty="0">
                <a:solidFill>
                  <a:schemeClr val="tx1">
                    <a:lumMod val="50000"/>
                    <a:lumOff val="50000"/>
                  </a:schemeClr>
                </a:solidFill>
                <a:latin typeface="微软雅黑" panose="020B0503020204020204" charset="-122"/>
                <a:ea typeface="微软雅黑" panose="020B0503020204020204" charset="-122"/>
                <a:sym typeface="Gill Sans" charset="0"/>
              </a:endParaRPr>
            </a:p>
            <a:p>
              <a:pPr fontAlgn="base">
                <a:lnSpc>
                  <a:spcPct val="125000"/>
                </a:lnSpc>
                <a:spcBef>
                  <a:spcPct val="0"/>
                </a:spcBef>
                <a:spcAft>
                  <a:spcPct val="0"/>
                </a:spcAft>
              </a:pPr>
              <a:r>
                <a:rPr lang="zh-CN" altLang="en-US" sz="1000" b="1" dirty="0">
                  <a:solidFill>
                    <a:schemeClr val="tx1">
                      <a:lumMod val="50000"/>
                      <a:lumOff val="50000"/>
                    </a:schemeClr>
                  </a:solidFill>
                  <a:latin typeface="微软雅黑" panose="020B0503020204020204" charset="-122"/>
                  <a:ea typeface="微软雅黑" panose="020B0503020204020204" charset="-122"/>
                  <a:sym typeface="Gill Sans" charset="0"/>
                </a:rPr>
                <a:t>◇ 熟悉生命体征的正常范围及测量方法</a:t>
              </a:r>
              <a:endParaRPr lang="zh-CN" altLang="en-US" sz="1000" b="1" dirty="0">
                <a:solidFill>
                  <a:schemeClr val="tx1">
                    <a:lumMod val="50000"/>
                    <a:lumOff val="50000"/>
                  </a:schemeClr>
                </a:solidFill>
                <a:latin typeface="微软雅黑" panose="020B0503020204020204" charset="-122"/>
                <a:ea typeface="微软雅黑" panose="020B0503020204020204" charset="-122"/>
                <a:sym typeface="Gill Sans" charset="0"/>
              </a:endParaRPr>
            </a:p>
            <a:p>
              <a:pPr fontAlgn="base">
                <a:lnSpc>
                  <a:spcPct val="125000"/>
                </a:lnSpc>
                <a:spcBef>
                  <a:spcPct val="0"/>
                </a:spcBef>
                <a:spcAft>
                  <a:spcPct val="0"/>
                </a:spcAft>
              </a:pPr>
              <a:r>
                <a:rPr lang="zh-CN" altLang="en-US" sz="1000" b="1" dirty="0">
                  <a:solidFill>
                    <a:schemeClr val="tx1">
                      <a:lumMod val="50000"/>
                      <a:lumOff val="50000"/>
                    </a:schemeClr>
                  </a:solidFill>
                  <a:latin typeface="微软雅黑" panose="020B0503020204020204" charset="-122"/>
                  <a:ea typeface="微软雅黑" panose="020B0503020204020204" charset="-122"/>
                  <a:sym typeface="Gill Sans" charset="0"/>
                </a:rPr>
                <a:t>◇ 掌握神经系统的观察方法</a:t>
              </a:r>
              <a:endParaRPr lang="zh-CN" altLang="en-US" sz="1000" b="1" dirty="0">
                <a:solidFill>
                  <a:schemeClr val="tx1">
                    <a:lumMod val="50000"/>
                    <a:lumOff val="50000"/>
                  </a:schemeClr>
                </a:solidFill>
                <a:latin typeface="微软雅黑" panose="020B0503020204020204" charset="-122"/>
                <a:ea typeface="微软雅黑" panose="020B0503020204020204" charset="-122"/>
                <a:sym typeface="Gill Sans" charset="0"/>
              </a:endParaRPr>
            </a:p>
            <a:p>
              <a:pPr fontAlgn="base">
                <a:lnSpc>
                  <a:spcPct val="125000"/>
                </a:lnSpc>
                <a:spcBef>
                  <a:spcPct val="0"/>
                </a:spcBef>
                <a:spcAft>
                  <a:spcPct val="0"/>
                </a:spcAft>
              </a:pPr>
              <a:r>
                <a:rPr lang="zh-CN" altLang="en-US" sz="1000" b="1" dirty="0">
                  <a:solidFill>
                    <a:schemeClr val="tx1">
                      <a:lumMod val="50000"/>
                      <a:lumOff val="50000"/>
                    </a:schemeClr>
                  </a:solidFill>
                  <a:latin typeface="微软雅黑" panose="020B0503020204020204" charset="-122"/>
                  <a:ea typeface="微软雅黑" panose="020B0503020204020204" charset="-122"/>
                  <a:sym typeface="Gill Sans" charset="0"/>
                </a:rPr>
                <a:t>◇ 了解各种疼痛的部位、程度及观察方法</a:t>
              </a:r>
              <a:endParaRPr lang="zh-CN" altLang="en-US" sz="1000" b="1" dirty="0">
                <a:solidFill>
                  <a:schemeClr val="tx1">
                    <a:lumMod val="50000"/>
                    <a:lumOff val="50000"/>
                  </a:schemeClr>
                </a:solidFill>
                <a:latin typeface="微软雅黑" panose="020B0503020204020204" charset="-122"/>
                <a:ea typeface="微软雅黑" panose="020B0503020204020204" charset="-122"/>
                <a:sym typeface="Gill Sans" charset="0"/>
              </a:endParaRPr>
            </a:p>
            <a:p>
              <a:pPr fontAlgn="base">
                <a:lnSpc>
                  <a:spcPct val="125000"/>
                </a:lnSpc>
                <a:spcBef>
                  <a:spcPct val="0"/>
                </a:spcBef>
                <a:spcAft>
                  <a:spcPct val="0"/>
                </a:spcAft>
              </a:pPr>
              <a:r>
                <a:rPr lang="zh-CN" altLang="en-US" sz="1000" b="1" dirty="0">
                  <a:solidFill>
                    <a:schemeClr val="tx1">
                      <a:lumMod val="50000"/>
                      <a:lumOff val="50000"/>
                    </a:schemeClr>
                  </a:solidFill>
                  <a:latin typeface="微软雅黑" panose="020B0503020204020204" charset="-122"/>
                  <a:ea typeface="微软雅黑" panose="020B0503020204020204" charset="-122"/>
                  <a:sym typeface="Gill Sans" charset="0"/>
                </a:rPr>
                <a:t>◇ 熟悉常见管路的观察方法</a:t>
              </a:r>
              <a:endParaRPr lang="zh-CN" altLang="en-US" sz="1000" b="1" dirty="0">
                <a:solidFill>
                  <a:schemeClr val="tx1">
                    <a:lumMod val="50000"/>
                    <a:lumOff val="50000"/>
                  </a:schemeClr>
                </a:solidFill>
                <a:latin typeface="微软雅黑" panose="020B0503020204020204" charset="-122"/>
                <a:ea typeface="微软雅黑" panose="020B0503020204020204" charset="-122"/>
                <a:sym typeface="Gill Sans" charset="0"/>
              </a:endParaRPr>
            </a:p>
          </p:txBody>
        </p:sp>
      </p:grpSp>
      <p:grpSp>
        <p:nvGrpSpPr>
          <p:cNvPr id="30" name="组合 3"/>
          <p:cNvGrpSpPr/>
          <p:nvPr/>
        </p:nvGrpSpPr>
        <p:grpSpPr>
          <a:xfrm>
            <a:off x="3526790" y="660400"/>
            <a:ext cx="2178050" cy="4084955"/>
            <a:chOff x="4726519" y="1998813"/>
            <a:chExt cx="2904655" cy="3676274"/>
          </a:xfrm>
        </p:grpSpPr>
        <p:sp>
          <p:nvSpPr>
            <p:cNvPr id="31" name="任意多边形 30"/>
            <p:cNvSpPr/>
            <p:nvPr/>
          </p:nvSpPr>
          <p:spPr>
            <a:xfrm>
              <a:off x="4726519" y="4340550"/>
              <a:ext cx="2904655" cy="1334537"/>
            </a:xfrm>
            <a:custGeom>
              <a:avLst/>
              <a:gdLst>
                <a:gd name="connsiteX0" fmla="*/ 941222 w 2073835"/>
                <a:gd name="connsiteY0" fmla="*/ 1295 h 1018179"/>
                <a:gd name="connsiteX1" fmla="*/ 1075324 w 2073835"/>
                <a:gd name="connsiteY1" fmla="*/ 33590 h 1018179"/>
                <a:gd name="connsiteX2" fmla="*/ 1184084 w 2073835"/>
                <a:gd name="connsiteY2" fmla="*/ 128259 h 1018179"/>
                <a:gd name="connsiteX3" fmla="*/ 1212920 w 2073835"/>
                <a:gd name="connsiteY3" fmla="*/ 166945 h 1018179"/>
                <a:gd name="connsiteX4" fmla="*/ 1242709 w 2073835"/>
                <a:gd name="connsiteY4" fmla="*/ 174112 h 1018179"/>
                <a:gd name="connsiteX5" fmla="*/ 1238958 w 2073835"/>
                <a:gd name="connsiteY5" fmla="*/ 157124 h 1018179"/>
                <a:gd name="connsiteX6" fmla="*/ 1183625 w 2073835"/>
                <a:gd name="connsiteY6" fmla="*/ 8652 h 1018179"/>
                <a:gd name="connsiteX7" fmla="*/ 1196051 w 2073835"/>
                <a:gd name="connsiteY7" fmla="*/ 6190 h 1018179"/>
                <a:gd name="connsiteX8" fmla="*/ 1381889 w 2073835"/>
                <a:gd name="connsiteY8" fmla="*/ 121834 h 1018179"/>
                <a:gd name="connsiteX9" fmla="*/ 1441247 w 2073835"/>
                <a:gd name="connsiteY9" fmla="*/ 253240 h 1018179"/>
                <a:gd name="connsiteX10" fmla="*/ 1442778 w 2073835"/>
                <a:gd name="connsiteY10" fmla="*/ 260415 h 1018179"/>
                <a:gd name="connsiteX11" fmla="*/ 1476284 w 2073835"/>
                <a:gd name="connsiteY11" fmla="*/ 277306 h 1018179"/>
                <a:gd name="connsiteX12" fmla="*/ 1496812 w 2073835"/>
                <a:gd name="connsiteY12" fmla="*/ 292846 h 1018179"/>
                <a:gd name="connsiteX13" fmla="*/ 1497407 w 2073835"/>
                <a:gd name="connsiteY13" fmla="*/ 262750 h 1018179"/>
                <a:gd name="connsiteX14" fmla="*/ 1478496 w 2073835"/>
                <a:gd name="connsiteY14" fmla="*/ 105434 h 1018179"/>
                <a:gd name="connsiteX15" fmla="*/ 1644628 w 2073835"/>
                <a:gd name="connsiteY15" fmla="*/ 262020 h 1018179"/>
                <a:gd name="connsiteX16" fmla="*/ 1671460 w 2073835"/>
                <a:gd name="connsiteY16" fmla="*/ 403691 h 1018179"/>
                <a:gd name="connsiteX17" fmla="*/ 1670350 w 2073835"/>
                <a:gd name="connsiteY17" fmla="*/ 445054 h 1018179"/>
                <a:gd name="connsiteX18" fmla="*/ 1694126 w 2073835"/>
                <a:gd name="connsiteY18" fmla="*/ 470904 h 1018179"/>
                <a:gd name="connsiteX19" fmla="*/ 1700545 w 2073835"/>
                <a:gd name="connsiteY19" fmla="*/ 456384 h 1018179"/>
                <a:gd name="connsiteX20" fmla="*/ 1743850 w 2073835"/>
                <a:gd name="connsiteY20" fmla="*/ 303968 h 1018179"/>
                <a:gd name="connsiteX21" fmla="*/ 1836628 w 2073835"/>
                <a:gd name="connsiteY21" fmla="*/ 512562 h 1018179"/>
                <a:gd name="connsiteX22" fmla="*/ 1818797 w 2073835"/>
                <a:gd name="connsiteY22" fmla="*/ 616449 h 1018179"/>
                <a:gd name="connsiteX23" fmla="*/ 1809330 w 2073835"/>
                <a:gd name="connsiteY23" fmla="*/ 643932 h 1018179"/>
                <a:gd name="connsiteX24" fmla="*/ 1828639 w 2073835"/>
                <a:gd name="connsiteY24" fmla="*/ 692088 h 1018179"/>
                <a:gd name="connsiteX25" fmla="*/ 1841046 w 2073835"/>
                <a:gd name="connsiteY25" fmla="*/ 678131 h 1018179"/>
                <a:gd name="connsiteX26" fmla="*/ 1928839 w 2073835"/>
                <a:gd name="connsiteY26" fmla="*/ 546229 h 1018179"/>
                <a:gd name="connsiteX27" fmla="*/ 1953464 w 2073835"/>
                <a:gd name="connsiteY27" fmla="*/ 773194 h 1018179"/>
                <a:gd name="connsiteX28" fmla="*/ 1925321 w 2073835"/>
                <a:gd name="connsiteY28" fmla="*/ 833887 h 1018179"/>
                <a:gd name="connsiteX29" fmla="*/ 1887788 w 2073835"/>
                <a:gd name="connsiteY29" fmla="*/ 889545 h 1018179"/>
                <a:gd name="connsiteX30" fmla="*/ 1901384 w 2073835"/>
                <a:gd name="connsiteY30" fmla="*/ 958383 h 1018179"/>
                <a:gd name="connsiteX31" fmla="*/ 1901664 w 2073835"/>
                <a:gd name="connsiteY31" fmla="*/ 963928 h 1018179"/>
                <a:gd name="connsiteX32" fmla="*/ 1911505 w 2073835"/>
                <a:gd name="connsiteY32" fmla="*/ 960749 h 1018179"/>
                <a:gd name="connsiteX33" fmla="*/ 2059875 w 2073835"/>
                <a:gd name="connsiteY33" fmla="*/ 818704 h 1018179"/>
                <a:gd name="connsiteX34" fmla="*/ 2053441 w 2073835"/>
                <a:gd name="connsiteY34" fmla="*/ 1018052 h 1018179"/>
                <a:gd name="connsiteX35" fmla="*/ 2053388 w 2073835"/>
                <a:gd name="connsiteY35" fmla="*/ 1018179 h 1018179"/>
                <a:gd name="connsiteX36" fmla="*/ 1827546 w 2073835"/>
                <a:gd name="connsiteY36" fmla="*/ 1018179 h 1018179"/>
                <a:gd name="connsiteX37" fmla="*/ 1826757 w 2073835"/>
                <a:gd name="connsiteY37" fmla="*/ 1011530 h 1018179"/>
                <a:gd name="connsiteX38" fmla="*/ 1286369 w 2073835"/>
                <a:gd name="connsiteY38" fmla="*/ 1011530 h 1018179"/>
                <a:gd name="connsiteX39" fmla="*/ 1284390 w 2073835"/>
                <a:gd name="connsiteY39" fmla="*/ 991895 h 1018179"/>
                <a:gd name="connsiteX40" fmla="*/ 993926 w 2073835"/>
                <a:gd name="connsiteY40" fmla="*/ 755160 h 1018179"/>
                <a:gd name="connsiteX41" fmla="*/ 703463 w 2073835"/>
                <a:gd name="connsiteY41" fmla="*/ 991895 h 1018179"/>
                <a:gd name="connsiteX42" fmla="*/ 701483 w 2073835"/>
                <a:gd name="connsiteY42" fmla="*/ 1011530 h 1018179"/>
                <a:gd name="connsiteX43" fmla="*/ 83785 w 2073835"/>
                <a:gd name="connsiteY43" fmla="*/ 1011530 h 1018179"/>
                <a:gd name="connsiteX44" fmla="*/ 84222 w 2073835"/>
                <a:gd name="connsiteY44" fmla="*/ 1002870 h 1018179"/>
                <a:gd name="connsiteX45" fmla="*/ 39947 w 2073835"/>
                <a:gd name="connsiteY45" fmla="*/ 1005608 h 1018179"/>
                <a:gd name="connsiteX46" fmla="*/ 1517 w 2073835"/>
                <a:gd name="connsiteY46" fmla="*/ 1014873 h 1018179"/>
                <a:gd name="connsiteX47" fmla="*/ 101434 w 2073835"/>
                <a:gd name="connsiteY47" fmla="*/ 882551 h 1018179"/>
                <a:gd name="connsiteX48" fmla="*/ 101449 w 2073835"/>
                <a:gd name="connsiteY48" fmla="*/ 882540 h 1018179"/>
                <a:gd name="connsiteX49" fmla="*/ 118438 w 2073835"/>
                <a:gd name="connsiteY49" fmla="*/ 796523 h 1018179"/>
                <a:gd name="connsiteX50" fmla="*/ 90983 w 2073835"/>
                <a:gd name="connsiteY50" fmla="*/ 806526 h 1018179"/>
                <a:gd name="connsiteX51" fmla="*/ 3409 w 2073835"/>
                <a:gd name="connsiteY51" fmla="*/ 852621 h 1018179"/>
                <a:gd name="connsiteX52" fmla="*/ 101028 w 2073835"/>
                <a:gd name="connsiteY52" fmla="*/ 646249 h 1018179"/>
                <a:gd name="connsiteX53" fmla="*/ 191411 w 2073835"/>
                <a:gd name="connsiteY53" fmla="*/ 592012 h 1018179"/>
                <a:gd name="connsiteX54" fmla="*/ 215724 w 2073835"/>
                <a:gd name="connsiteY54" fmla="*/ 582337 h 1018179"/>
                <a:gd name="connsiteX55" fmla="*/ 248732 w 2073835"/>
                <a:gd name="connsiteY55" fmla="*/ 530134 h 1018179"/>
                <a:gd name="connsiteX56" fmla="*/ 193673 w 2073835"/>
                <a:gd name="connsiteY56" fmla="*/ 531208 h 1018179"/>
                <a:gd name="connsiteX57" fmla="*/ 95890 w 2073835"/>
                <a:gd name="connsiteY57" fmla="*/ 546450 h 1018179"/>
                <a:gd name="connsiteX58" fmla="*/ 255095 w 2073835"/>
                <a:gd name="connsiteY58" fmla="*/ 382827 h 1018179"/>
                <a:gd name="connsiteX59" fmla="*/ 397175 w 2073835"/>
                <a:gd name="connsiteY59" fmla="*/ 358249 h 1018179"/>
                <a:gd name="connsiteX60" fmla="*/ 404243 w 2073835"/>
                <a:gd name="connsiteY60" fmla="*/ 358551 h 1018179"/>
                <a:gd name="connsiteX61" fmla="*/ 449181 w 2073835"/>
                <a:gd name="connsiteY61" fmla="*/ 324533 h 1018179"/>
                <a:gd name="connsiteX62" fmla="*/ 440910 w 2073835"/>
                <a:gd name="connsiteY62" fmla="*/ 321817 h 1018179"/>
                <a:gd name="connsiteX63" fmla="*/ 284963 w 2073835"/>
                <a:gd name="connsiteY63" fmla="*/ 293776 h 1018179"/>
                <a:gd name="connsiteX64" fmla="*/ 483374 w 2073835"/>
                <a:gd name="connsiteY64" fmla="*/ 180851 h 1018179"/>
                <a:gd name="connsiteX65" fmla="*/ 644966 w 2073835"/>
                <a:gd name="connsiteY65" fmla="*/ 201719 h 1018179"/>
                <a:gd name="connsiteX66" fmla="*/ 654610 w 2073835"/>
                <a:gd name="connsiteY66" fmla="*/ 205195 h 1018179"/>
                <a:gd name="connsiteX67" fmla="*/ 659458 w 2073835"/>
                <a:gd name="connsiteY67" fmla="*/ 202751 h 1018179"/>
                <a:gd name="connsiteX68" fmla="*/ 693065 w 2073835"/>
                <a:gd name="connsiteY68" fmla="*/ 191267 h 1018179"/>
                <a:gd name="connsiteX69" fmla="*/ 667080 w 2073835"/>
                <a:gd name="connsiteY69" fmla="*/ 172930 h 1018179"/>
                <a:gd name="connsiteX70" fmla="*/ 526180 w 2073835"/>
                <a:gd name="connsiteY70" fmla="*/ 100454 h 1018179"/>
                <a:gd name="connsiteX71" fmla="*/ 683757 w 2073835"/>
                <a:gd name="connsiteY71" fmla="*/ 48863 h 1018179"/>
                <a:gd name="connsiteX72" fmla="*/ 748960 w 2073835"/>
                <a:gd name="connsiteY72" fmla="*/ 50577 h 1018179"/>
                <a:gd name="connsiteX73" fmla="*/ 881341 w 2073835"/>
                <a:gd name="connsiteY73" fmla="*/ 107728 h 1018179"/>
                <a:gd name="connsiteX74" fmla="*/ 929904 w 2073835"/>
                <a:gd name="connsiteY74" fmla="*/ 142511 h 1018179"/>
                <a:gd name="connsiteX75" fmla="*/ 971678 w 2073835"/>
                <a:gd name="connsiteY75" fmla="*/ 140534 h 1018179"/>
                <a:gd name="connsiteX76" fmla="*/ 960141 w 2073835"/>
                <a:gd name="connsiteY76" fmla="*/ 125282 h 1018179"/>
                <a:gd name="connsiteX77" fmla="*/ 847922 w 2073835"/>
                <a:gd name="connsiteY77" fmla="*/ 13423 h 1018179"/>
                <a:gd name="connsiteX78" fmla="*/ 941222 w 2073835"/>
                <a:gd name="connsiteY78" fmla="*/ 1295 h 1018179"/>
                <a:gd name="connsiteX0-1" fmla="*/ 941222 w 2073835"/>
                <a:gd name="connsiteY0-2" fmla="*/ 1295 h 1018179"/>
                <a:gd name="connsiteX1-3" fmla="*/ 1075324 w 2073835"/>
                <a:gd name="connsiteY1-4" fmla="*/ 33590 h 1018179"/>
                <a:gd name="connsiteX2-5" fmla="*/ 1184084 w 2073835"/>
                <a:gd name="connsiteY2-6" fmla="*/ 128259 h 1018179"/>
                <a:gd name="connsiteX3-7" fmla="*/ 1212920 w 2073835"/>
                <a:gd name="connsiteY3-8" fmla="*/ 166945 h 1018179"/>
                <a:gd name="connsiteX4-9" fmla="*/ 1242709 w 2073835"/>
                <a:gd name="connsiteY4-10" fmla="*/ 174112 h 1018179"/>
                <a:gd name="connsiteX5-11" fmla="*/ 1238958 w 2073835"/>
                <a:gd name="connsiteY5-12" fmla="*/ 157124 h 1018179"/>
                <a:gd name="connsiteX6-13" fmla="*/ 1183625 w 2073835"/>
                <a:gd name="connsiteY6-14" fmla="*/ 8652 h 1018179"/>
                <a:gd name="connsiteX7-15" fmla="*/ 1196051 w 2073835"/>
                <a:gd name="connsiteY7-16" fmla="*/ 6190 h 1018179"/>
                <a:gd name="connsiteX8-17" fmla="*/ 1381889 w 2073835"/>
                <a:gd name="connsiteY8-18" fmla="*/ 121834 h 1018179"/>
                <a:gd name="connsiteX9-19" fmla="*/ 1441247 w 2073835"/>
                <a:gd name="connsiteY9-20" fmla="*/ 253240 h 1018179"/>
                <a:gd name="connsiteX10-21" fmla="*/ 1442778 w 2073835"/>
                <a:gd name="connsiteY10-22" fmla="*/ 260415 h 1018179"/>
                <a:gd name="connsiteX11-23" fmla="*/ 1476284 w 2073835"/>
                <a:gd name="connsiteY11-24" fmla="*/ 277306 h 1018179"/>
                <a:gd name="connsiteX12-25" fmla="*/ 1497407 w 2073835"/>
                <a:gd name="connsiteY12-26" fmla="*/ 262750 h 1018179"/>
                <a:gd name="connsiteX13-27" fmla="*/ 1478496 w 2073835"/>
                <a:gd name="connsiteY13-28" fmla="*/ 105434 h 1018179"/>
                <a:gd name="connsiteX14-29" fmla="*/ 1644628 w 2073835"/>
                <a:gd name="connsiteY14-30" fmla="*/ 262020 h 1018179"/>
                <a:gd name="connsiteX15-31" fmla="*/ 1671460 w 2073835"/>
                <a:gd name="connsiteY15-32" fmla="*/ 403691 h 1018179"/>
                <a:gd name="connsiteX16-33" fmla="*/ 1670350 w 2073835"/>
                <a:gd name="connsiteY16-34" fmla="*/ 445054 h 1018179"/>
                <a:gd name="connsiteX17-35" fmla="*/ 1694126 w 2073835"/>
                <a:gd name="connsiteY17-36" fmla="*/ 470904 h 1018179"/>
                <a:gd name="connsiteX18-37" fmla="*/ 1700545 w 2073835"/>
                <a:gd name="connsiteY18-38" fmla="*/ 456384 h 1018179"/>
                <a:gd name="connsiteX19-39" fmla="*/ 1743850 w 2073835"/>
                <a:gd name="connsiteY19-40" fmla="*/ 303968 h 1018179"/>
                <a:gd name="connsiteX20-41" fmla="*/ 1836628 w 2073835"/>
                <a:gd name="connsiteY20-42" fmla="*/ 512562 h 1018179"/>
                <a:gd name="connsiteX21-43" fmla="*/ 1818797 w 2073835"/>
                <a:gd name="connsiteY21-44" fmla="*/ 616449 h 1018179"/>
                <a:gd name="connsiteX22-45" fmla="*/ 1809330 w 2073835"/>
                <a:gd name="connsiteY22-46" fmla="*/ 643932 h 1018179"/>
                <a:gd name="connsiteX23-47" fmla="*/ 1828639 w 2073835"/>
                <a:gd name="connsiteY23-48" fmla="*/ 692088 h 1018179"/>
                <a:gd name="connsiteX24-49" fmla="*/ 1841046 w 2073835"/>
                <a:gd name="connsiteY24-50" fmla="*/ 678131 h 1018179"/>
                <a:gd name="connsiteX25-51" fmla="*/ 1928839 w 2073835"/>
                <a:gd name="connsiteY25-52" fmla="*/ 546229 h 1018179"/>
                <a:gd name="connsiteX26-53" fmla="*/ 1953464 w 2073835"/>
                <a:gd name="connsiteY26-54" fmla="*/ 773194 h 1018179"/>
                <a:gd name="connsiteX27-55" fmla="*/ 1925321 w 2073835"/>
                <a:gd name="connsiteY27-56" fmla="*/ 833887 h 1018179"/>
                <a:gd name="connsiteX28-57" fmla="*/ 1887788 w 2073835"/>
                <a:gd name="connsiteY28-58" fmla="*/ 889545 h 1018179"/>
                <a:gd name="connsiteX29-59" fmla="*/ 1901384 w 2073835"/>
                <a:gd name="connsiteY29-60" fmla="*/ 958383 h 1018179"/>
                <a:gd name="connsiteX30-61" fmla="*/ 1901664 w 2073835"/>
                <a:gd name="connsiteY30-62" fmla="*/ 963928 h 1018179"/>
                <a:gd name="connsiteX31-63" fmla="*/ 1911505 w 2073835"/>
                <a:gd name="connsiteY31-64" fmla="*/ 960749 h 1018179"/>
                <a:gd name="connsiteX32-65" fmla="*/ 2059875 w 2073835"/>
                <a:gd name="connsiteY32-66" fmla="*/ 818704 h 1018179"/>
                <a:gd name="connsiteX33-67" fmla="*/ 2053441 w 2073835"/>
                <a:gd name="connsiteY33-68" fmla="*/ 1018052 h 1018179"/>
                <a:gd name="connsiteX34-69" fmla="*/ 2053388 w 2073835"/>
                <a:gd name="connsiteY34-70" fmla="*/ 1018179 h 1018179"/>
                <a:gd name="connsiteX35-71" fmla="*/ 1827546 w 2073835"/>
                <a:gd name="connsiteY35-72" fmla="*/ 1018179 h 1018179"/>
                <a:gd name="connsiteX36-73" fmla="*/ 1826757 w 2073835"/>
                <a:gd name="connsiteY36-74" fmla="*/ 1011530 h 1018179"/>
                <a:gd name="connsiteX37-75" fmla="*/ 1286369 w 2073835"/>
                <a:gd name="connsiteY37-76" fmla="*/ 1011530 h 1018179"/>
                <a:gd name="connsiteX38-77" fmla="*/ 1284390 w 2073835"/>
                <a:gd name="connsiteY38-78" fmla="*/ 991895 h 1018179"/>
                <a:gd name="connsiteX39-79" fmla="*/ 993926 w 2073835"/>
                <a:gd name="connsiteY39-80" fmla="*/ 755160 h 1018179"/>
                <a:gd name="connsiteX40-81" fmla="*/ 703463 w 2073835"/>
                <a:gd name="connsiteY40-82" fmla="*/ 991895 h 1018179"/>
                <a:gd name="connsiteX41-83" fmla="*/ 701483 w 2073835"/>
                <a:gd name="connsiteY41-84" fmla="*/ 1011530 h 1018179"/>
                <a:gd name="connsiteX42-85" fmla="*/ 83785 w 2073835"/>
                <a:gd name="connsiteY42-86" fmla="*/ 1011530 h 1018179"/>
                <a:gd name="connsiteX43-87" fmla="*/ 84222 w 2073835"/>
                <a:gd name="connsiteY43-88" fmla="*/ 1002870 h 1018179"/>
                <a:gd name="connsiteX44-89" fmla="*/ 39947 w 2073835"/>
                <a:gd name="connsiteY44-90" fmla="*/ 1005608 h 1018179"/>
                <a:gd name="connsiteX45-91" fmla="*/ 1517 w 2073835"/>
                <a:gd name="connsiteY45-92" fmla="*/ 1014873 h 1018179"/>
                <a:gd name="connsiteX46-93" fmla="*/ 101434 w 2073835"/>
                <a:gd name="connsiteY46-94" fmla="*/ 882551 h 1018179"/>
                <a:gd name="connsiteX47-95" fmla="*/ 101449 w 2073835"/>
                <a:gd name="connsiteY47-96" fmla="*/ 882540 h 1018179"/>
                <a:gd name="connsiteX48-97" fmla="*/ 118438 w 2073835"/>
                <a:gd name="connsiteY48-98" fmla="*/ 796523 h 1018179"/>
                <a:gd name="connsiteX49-99" fmla="*/ 90983 w 2073835"/>
                <a:gd name="connsiteY49-100" fmla="*/ 806526 h 1018179"/>
                <a:gd name="connsiteX50-101" fmla="*/ 3409 w 2073835"/>
                <a:gd name="connsiteY50-102" fmla="*/ 852621 h 1018179"/>
                <a:gd name="connsiteX51-103" fmla="*/ 101028 w 2073835"/>
                <a:gd name="connsiteY51-104" fmla="*/ 646249 h 1018179"/>
                <a:gd name="connsiteX52-105" fmla="*/ 191411 w 2073835"/>
                <a:gd name="connsiteY52-106" fmla="*/ 592012 h 1018179"/>
                <a:gd name="connsiteX53-107" fmla="*/ 215724 w 2073835"/>
                <a:gd name="connsiteY53-108" fmla="*/ 582337 h 1018179"/>
                <a:gd name="connsiteX54-109" fmla="*/ 248732 w 2073835"/>
                <a:gd name="connsiteY54-110" fmla="*/ 530134 h 1018179"/>
                <a:gd name="connsiteX55-111" fmla="*/ 193673 w 2073835"/>
                <a:gd name="connsiteY55-112" fmla="*/ 531208 h 1018179"/>
                <a:gd name="connsiteX56-113" fmla="*/ 95890 w 2073835"/>
                <a:gd name="connsiteY56-114" fmla="*/ 546450 h 1018179"/>
                <a:gd name="connsiteX57-115" fmla="*/ 255095 w 2073835"/>
                <a:gd name="connsiteY57-116" fmla="*/ 382827 h 1018179"/>
                <a:gd name="connsiteX58-117" fmla="*/ 397175 w 2073835"/>
                <a:gd name="connsiteY58-118" fmla="*/ 358249 h 1018179"/>
                <a:gd name="connsiteX59-119" fmla="*/ 404243 w 2073835"/>
                <a:gd name="connsiteY59-120" fmla="*/ 358551 h 1018179"/>
                <a:gd name="connsiteX60-121" fmla="*/ 449181 w 2073835"/>
                <a:gd name="connsiteY60-122" fmla="*/ 324533 h 1018179"/>
                <a:gd name="connsiteX61-123" fmla="*/ 440910 w 2073835"/>
                <a:gd name="connsiteY61-124" fmla="*/ 321817 h 1018179"/>
                <a:gd name="connsiteX62-125" fmla="*/ 284963 w 2073835"/>
                <a:gd name="connsiteY62-126" fmla="*/ 293776 h 1018179"/>
                <a:gd name="connsiteX63-127" fmla="*/ 483374 w 2073835"/>
                <a:gd name="connsiteY63-128" fmla="*/ 180851 h 1018179"/>
                <a:gd name="connsiteX64-129" fmla="*/ 644966 w 2073835"/>
                <a:gd name="connsiteY64-130" fmla="*/ 201719 h 1018179"/>
                <a:gd name="connsiteX65-131" fmla="*/ 654610 w 2073835"/>
                <a:gd name="connsiteY65-132" fmla="*/ 205195 h 1018179"/>
                <a:gd name="connsiteX66-133" fmla="*/ 659458 w 2073835"/>
                <a:gd name="connsiteY66-134" fmla="*/ 202751 h 1018179"/>
                <a:gd name="connsiteX67-135" fmla="*/ 693065 w 2073835"/>
                <a:gd name="connsiteY67-136" fmla="*/ 191267 h 1018179"/>
                <a:gd name="connsiteX68-137" fmla="*/ 667080 w 2073835"/>
                <a:gd name="connsiteY68-138" fmla="*/ 172930 h 1018179"/>
                <a:gd name="connsiteX69-139" fmla="*/ 526180 w 2073835"/>
                <a:gd name="connsiteY69-140" fmla="*/ 100454 h 1018179"/>
                <a:gd name="connsiteX70-141" fmla="*/ 683757 w 2073835"/>
                <a:gd name="connsiteY70-142" fmla="*/ 48863 h 1018179"/>
                <a:gd name="connsiteX71-143" fmla="*/ 748960 w 2073835"/>
                <a:gd name="connsiteY71-144" fmla="*/ 50577 h 1018179"/>
                <a:gd name="connsiteX72-145" fmla="*/ 881341 w 2073835"/>
                <a:gd name="connsiteY72-146" fmla="*/ 107728 h 1018179"/>
                <a:gd name="connsiteX73-147" fmla="*/ 929904 w 2073835"/>
                <a:gd name="connsiteY73-148" fmla="*/ 142511 h 1018179"/>
                <a:gd name="connsiteX74-149" fmla="*/ 971678 w 2073835"/>
                <a:gd name="connsiteY74-150" fmla="*/ 140534 h 1018179"/>
                <a:gd name="connsiteX75-151" fmla="*/ 960141 w 2073835"/>
                <a:gd name="connsiteY75-152" fmla="*/ 125282 h 1018179"/>
                <a:gd name="connsiteX76-153" fmla="*/ 847922 w 2073835"/>
                <a:gd name="connsiteY76-154" fmla="*/ 13423 h 1018179"/>
                <a:gd name="connsiteX77-155" fmla="*/ 941222 w 2073835"/>
                <a:gd name="connsiteY77-156" fmla="*/ 1295 h 1018179"/>
                <a:gd name="connsiteX0-157" fmla="*/ 941222 w 2073835"/>
                <a:gd name="connsiteY0-158" fmla="*/ 1295 h 1018179"/>
                <a:gd name="connsiteX1-159" fmla="*/ 1075324 w 2073835"/>
                <a:gd name="connsiteY1-160" fmla="*/ 33590 h 1018179"/>
                <a:gd name="connsiteX2-161" fmla="*/ 1184084 w 2073835"/>
                <a:gd name="connsiteY2-162" fmla="*/ 128259 h 1018179"/>
                <a:gd name="connsiteX3-163" fmla="*/ 1212920 w 2073835"/>
                <a:gd name="connsiteY3-164" fmla="*/ 166945 h 1018179"/>
                <a:gd name="connsiteX4-165" fmla="*/ 1242709 w 2073835"/>
                <a:gd name="connsiteY4-166" fmla="*/ 174112 h 1018179"/>
                <a:gd name="connsiteX5-167" fmla="*/ 1238958 w 2073835"/>
                <a:gd name="connsiteY5-168" fmla="*/ 157124 h 1018179"/>
                <a:gd name="connsiteX6-169" fmla="*/ 1183625 w 2073835"/>
                <a:gd name="connsiteY6-170" fmla="*/ 8652 h 1018179"/>
                <a:gd name="connsiteX7-171" fmla="*/ 1196051 w 2073835"/>
                <a:gd name="connsiteY7-172" fmla="*/ 6190 h 1018179"/>
                <a:gd name="connsiteX8-173" fmla="*/ 1381889 w 2073835"/>
                <a:gd name="connsiteY8-174" fmla="*/ 121834 h 1018179"/>
                <a:gd name="connsiteX9-175" fmla="*/ 1441247 w 2073835"/>
                <a:gd name="connsiteY9-176" fmla="*/ 253240 h 1018179"/>
                <a:gd name="connsiteX10-177" fmla="*/ 1442778 w 2073835"/>
                <a:gd name="connsiteY10-178" fmla="*/ 260415 h 1018179"/>
                <a:gd name="connsiteX11-179" fmla="*/ 1476284 w 2073835"/>
                <a:gd name="connsiteY11-180" fmla="*/ 277306 h 1018179"/>
                <a:gd name="connsiteX12-181" fmla="*/ 1497407 w 2073835"/>
                <a:gd name="connsiteY12-182" fmla="*/ 262750 h 1018179"/>
                <a:gd name="connsiteX13-183" fmla="*/ 1478496 w 2073835"/>
                <a:gd name="connsiteY13-184" fmla="*/ 105434 h 1018179"/>
                <a:gd name="connsiteX14-185" fmla="*/ 1644628 w 2073835"/>
                <a:gd name="connsiteY14-186" fmla="*/ 262020 h 1018179"/>
                <a:gd name="connsiteX15-187" fmla="*/ 1671460 w 2073835"/>
                <a:gd name="connsiteY15-188" fmla="*/ 403691 h 1018179"/>
                <a:gd name="connsiteX16-189" fmla="*/ 1670350 w 2073835"/>
                <a:gd name="connsiteY16-190" fmla="*/ 445054 h 1018179"/>
                <a:gd name="connsiteX17-191" fmla="*/ 1694126 w 2073835"/>
                <a:gd name="connsiteY17-192" fmla="*/ 470904 h 1018179"/>
                <a:gd name="connsiteX18-193" fmla="*/ 1707195 w 2073835"/>
                <a:gd name="connsiteY18-194" fmla="*/ 443083 h 1018179"/>
                <a:gd name="connsiteX19-195" fmla="*/ 1743850 w 2073835"/>
                <a:gd name="connsiteY19-196" fmla="*/ 303968 h 1018179"/>
                <a:gd name="connsiteX20-197" fmla="*/ 1836628 w 2073835"/>
                <a:gd name="connsiteY20-198" fmla="*/ 512562 h 1018179"/>
                <a:gd name="connsiteX21-199" fmla="*/ 1818797 w 2073835"/>
                <a:gd name="connsiteY21-200" fmla="*/ 616449 h 1018179"/>
                <a:gd name="connsiteX22-201" fmla="*/ 1809330 w 2073835"/>
                <a:gd name="connsiteY22-202" fmla="*/ 643932 h 1018179"/>
                <a:gd name="connsiteX23-203" fmla="*/ 1828639 w 2073835"/>
                <a:gd name="connsiteY23-204" fmla="*/ 692088 h 1018179"/>
                <a:gd name="connsiteX24-205" fmla="*/ 1841046 w 2073835"/>
                <a:gd name="connsiteY24-206" fmla="*/ 678131 h 1018179"/>
                <a:gd name="connsiteX25-207" fmla="*/ 1928839 w 2073835"/>
                <a:gd name="connsiteY25-208" fmla="*/ 546229 h 1018179"/>
                <a:gd name="connsiteX26-209" fmla="*/ 1953464 w 2073835"/>
                <a:gd name="connsiteY26-210" fmla="*/ 773194 h 1018179"/>
                <a:gd name="connsiteX27-211" fmla="*/ 1925321 w 2073835"/>
                <a:gd name="connsiteY27-212" fmla="*/ 833887 h 1018179"/>
                <a:gd name="connsiteX28-213" fmla="*/ 1887788 w 2073835"/>
                <a:gd name="connsiteY28-214" fmla="*/ 889545 h 1018179"/>
                <a:gd name="connsiteX29-215" fmla="*/ 1901384 w 2073835"/>
                <a:gd name="connsiteY29-216" fmla="*/ 958383 h 1018179"/>
                <a:gd name="connsiteX30-217" fmla="*/ 1901664 w 2073835"/>
                <a:gd name="connsiteY30-218" fmla="*/ 963928 h 1018179"/>
                <a:gd name="connsiteX31-219" fmla="*/ 1911505 w 2073835"/>
                <a:gd name="connsiteY31-220" fmla="*/ 960749 h 1018179"/>
                <a:gd name="connsiteX32-221" fmla="*/ 2059875 w 2073835"/>
                <a:gd name="connsiteY32-222" fmla="*/ 818704 h 1018179"/>
                <a:gd name="connsiteX33-223" fmla="*/ 2053441 w 2073835"/>
                <a:gd name="connsiteY33-224" fmla="*/ 1018052 h 1018179"/>
                <a:gd name="connsiteX34-225" fmla="*/ 2053388 w 2073835"/>
                <a:gd name="connsiteY34-226" fmla="*/ 1018179 h 1018179"/>
                <a:gd name="connsiteX35-227" fmla="*/ 1827546 w 2073835"/>
                <a:gd name="connsiteY35-228" fmla="*/ 1018179 h 1018179"/>
                <a:gd name="connsiteX36-229" fmla="*/ 1826757 w 2073835"/>
                <a:gd name="connsiteY36-230" fmla="*/ 1011530 h 1018179"/>
                <a:gd name="connsiteX37-231" fmla="*/ 1286369 w 2073835"/>
                <a:gd name="connsiteY37-232" fmla="*/ 1011530 h 1018179"/>
                <a:gd name="connsiteX38-233" fmla="*/ 1284390 w 2073835"/>
                <a:gd name="connsiteY38-234" fmla="*/ 991895 h 1018179"/>
                <a:gd name="connsiteX39-235" fmla="*/ 993926 w 2073835"/>
                <a:gd name="connsiteY39-236" fmla="*/ 755160 h 1018179"/>
                <a:gd name="connsiteX40-237" fmla="*/ 703463 w 2073835"/>
                <a:gd name="connsiteY40-238" fmla="*/ 991895 h 1018179"/>
                <a:gd name="connsiteX41-239" fmla="*/ 701483 w 2073835"/>
                <a:gd name="connsiteY41-240" fmla="*/ 1011530 h 1018179"/>
                <a:gd name="connsiteX42-241" fmla="*/ 83785 w 2073835"/>
                <a:gd name="connsiteY42-242" fmla="*/ 1011530 h 1018179"/>
                <a:gd name="connsiteX43-243" fmla="*/ 84222 w 2073835"/>
                <a:gd name="connsiteY43-244" fmla="*/ 1002870 h 1018179"/>
                <a:gd name="connsiteX44-245" fmla="*/ 39947 w 2073835"/>
                <a:gd name="connsiteY44-246" fmla="*/ 1005608 h 1018179"/>
                <a:gd name="connsiteX45-247" fmla="*/ 1517 w 2073835"/>
                <a:gd name="connsiteY45-248" fmla="*/ 1014873 h 1018179"/>
                <a:gd name="connsiteX46-249" fmla="*/ 101434 w 2073835"/>
                <a:gd name="connsiteY46-250" fmla="*/ 882551 h 1018179"/>
                <a:gd name="connsiteX47-251" fmla="*/ 101449 w 2073835"/>
                <a:gd name="connsiteY47-252" fmla="*/ 882540 h 1018179"/>
                <a:gd name="connsiteX48-253" fmla="*/ 118438 w 2073835"/>
                <a:gd name="connsiteY48-254" fmla="*/ 796523 h 1018179"/>
                <a:gd name="connsiteX49-255" fmla="*/ 90983 w 2073835"/>
                <a:gd name="connsiteY49-256" fmla="*/ 806526 h 1018179"/>
                <a:gd name="connsiteX50-257" fmla="*/ 3409 w 2073835"/>
                <a:gd name="connsiteY50-258" fmla="*/ 852621 h 1018179"/>
                <a:gd name="connsiteX51-259" fmla="*/ 101028 w 2073835"/>
                <a:gd name="connsiteY51-260" fmla="*/ 646249 h 1018179"/>
                <a:gd name="connsiteX52-261" fmla="*/ 191411 w 2073835"/>
                <a:gd name="connsiteY52-262" fmla="*/ 592012 h 1018179"/>
                <a:gd name="connsiteX53-263" fmla="*/ 215724 w 2073835"/>
                <a:gd name="connsiteY53-264" fmla="*/ 582337 h 1018179"/>
                <a:gd name="connsiteX54-265" fmla="*/ 248732 w 2073835"/>
                <a:gd name="connsiteY54-266" fmla="*/ 530134 h 1018179"/>
                <a:gd name="connsiteX55-267" fmla="*/ 193673 w 2073835"/>
                <a:gd name="connsiteY55-268" fmla="*/ 531208 h 1018179"/>
                <a:gd name="connsiteX56-269" fmla="*/ 95890 w 2073835"/>
                <a:gd name="connsiteY56-270" fmla="*/ 546450 h 1018179"/>
                <a:gd name="connsiteX57-271" fmla="*/ 255095 w 2073835"/>
                <a:gd name="connsiteY57-272" fmla="*/ 382827 h 1018179"/>
                <a:gd name="connsiteX58-273" fmla="*/ 397175 w 2073835"/>
                <a:gd name="connsiteY58-274" fmla="*/ 358249 h 1018179"/>
                <a:gd name="connsiteX59-275" fmla="*/ 404243 w 2073835"/>
                <a:gd name="connsiteY59-276" fmla="*/ 358551 h 1018179"/>
                <a:gd name="connsiteX60-277" fmla="*/ 449181 w 2073835"/>
                <a:gd name="connsiteY60-278" fmla="*/ 324533 h 1018179"/>
                <a:gd name="connsiteX61-279" fmla="*/ 440910 w 2073835"/>
                <a:gd name="connsiteY61-280" fmla="*/ 321817 h 1018179"/>
                <a:gd name="connsiteX62-281" fmla="*/ 284963 w 2073835"/>
                <a:gd name="connsiteY62-282" fmla="*/ 293776 h 1018179"/>
                <a:gd name="connsiteX63-283" fmla="*/ 483374 w 2073835"/>
                <a:gd name="connsiteY63-284" fmla="*/ 180851 h 1018179"/>
                <a:gd name="connsiteX64-285" fmla="*/ 644966 w 2073835"/>
                <a:gd name="connsiteY64-286" fmla="*/ 201719 h 1018179"/>
                <a:gd name="connsiteX65-287" fmla="*/ 654610 w 2073835"/>
                <a:gd name="connsiteY65-288" fmla="*/ 205195 h 1018179"/>
                <a:gd name="connsiteX66-289" fmla="*/ 659458 w 2073835"/>
                <a:gd name="connsiteY66-290" fmla="*/ 202751 h 1018179"/>
                <a:gd name="connsiteX67-291" fmla="*/ 693065 w 2073835"/>
                <a:gd name="connsiteY67-292" fmla="*/ 191267 h 1018179"/>
                <a:gd name="connsiteX68-293" fmla="*/ 667080 w 2073835"/>
                <a:gd name="connsiteY68-294" fmla="*/ 172930 h 1018179"/>
                <a:gd name="connsiteX69-295" fmla="*/ 526180 w 2073835"/>
                <a:gd name="connsiteY69-296" fmla="*/ 100454 h 1018179"/>
                <a:gd name="connsiteX70-297" fmla="*/ 683757 w 2073835"/>
                <a:gd name="connsiteY70-298" fmla="*/ 48863 h 1018179"/>
                <a:gd name="connsiteX71-299" fmla="*/ 748960 w 2073835"/>
                <a:gd name="connsiteY71-300" fmla="*/ 50577 h 1018179"/>
                <a:gd name="connsiteX72-301" fmla="*/ 881341 w 2073835"/>
                <a:gd name="connsiteY72-302" fmla="*/ 107728 h 1018179"/>
                <a:gd name="connsiteX73-303" fmla="*/ 929904 w 2073835"/>
                <a:gd name="connsiteY73-304" fmla="*/ 142511 h 1018179"/>
                <a:gd name="connsiteX74-305" fmla="*/ 971678 w 2073835"/>
                <a:gd name="connsiteY74-306" fmla="*/ 140534 h 1018179"/>
                <a:gd name="connsiteX75-307" fmla="*/ 960141 w 2073835"/>
                <a:gd name="connsiteY75-308" fmla="*/ 125282 h 1018179"/>
                <a:gd name="connsiteX76-309" fmla="*/ 847922 w 2073835"/>
                <a:gd name="connsiteY76-310" fmla="*/ 13423 h 1018179"/>
                <a:gd name="connsiteX77-311" fmla="*/ 941222 w 2073835"/>
                <a:gd name="connsiteY77-312" fmla="*/ 1295 h 1018179"/>
                <a:gd name="connsiteX0-313" fmla="*/ 941222 w 2073835"/>
                <a:gd name="connsiteY0-314" fmla="*/ 1295 h 1018179"/>
                <a:gd name="connsiteX1-315" fmla="*/ 1075324 w 2073835"/>
                <a:gd name="connsiteY1-316" fmla="*/ 33590 h 1018179"/>
                <a:gd name="connsiteX2-317" fmla="*/ 1184084 w 2073835"/>
                <a:gd name="connsiteY2-318" fmla="*/ 128259 h 1018179"/>
                <a:gd name="connsiteX3-319" fmla="*/ 1212920 w 2073835"/>
                <a:gd name="connsiteY3-320" fmla="*/ 166945 h 1018179"/>
                <a:gd name="connsiteX4-321" fmla="*/ 1242709 w 2073835"/>
                <a:gd name="connsiteY4-322" fmla="*/ 174112 h 1018179"/>
                <a:gd name="connsiteX5-323" fmla="*/ 1238958 w 2073835"/>
                <a:gd name="connsiteY5-324" fmla="*/ 157124 h 1018179"/>
                <a:gd name="connsiteX6-325" fmla="*/ 1183625 w 2073835"/>
                <a:gd name="connsiteY6-326" fmla="*/ 8652 h 1018179"/>
                <a:gd name="connsiteX7-327" fmla="*/ 1196051 w 2073835"/>
                <a:gd name="connsiteY7-328" fmla="*/ 6190 h 1018179"/>
                <a:gd name="connsiteX8-329" fmla="*/ 1381889 w 2073835"/>
                <a:gd name="connsiteY8-330" fmla="*/ 121834 h 1018179"/>
                <a:gd name="connsiteX9-331" fmla="*/ 1441247 w 2073835"/>
                <a:gd name="connsiteY9-332" fmla="*/ 253240 h 1018179"/>
                <a:gd name="connsiteX10-333" fmla="*/ 1442778 w 2073835"/>
                <a:gd name="connsiteY10-334" fmla="*/ 260415 h 1018179"/>
                <a:gd name="connsiteX11-335" fmla="*/ 1476284 w 2073835"/>
                <a:gd name="connsiteY11-336" fmla="*/ 277306 h 1018179"/>
                <a:gd name="connsiteX12-337" fmla="*/ 1497407 w 2073835"/>
                <a:gd name="connsiteY12-338" fmla="*/ 262750 h 1018179"/>
                <a:gd name="connsiteX13-339" fmla="*/ 1478496 w 2073835"/>
                <a:gd name="connsiteY13-340" fmla="*/ 105434 h 1018179"/>
                <a:gd name="connsiteX14-341" fmla="*/ 1644628 w 2073835"/>
                <a:gd name="connsiteY14-342" fmla="*/ 262020 h 1018179"/>
                <a:gd name="connsiteX15-343" fmla="*/ 1671460 w 2073835"/>
                <a:gd name="connsiteY15-344" fmla="*/ 403691 h 1018179"/>
                <a:gd name="connsiteX16-345" fmla="*/ 1670350 w 2073835"/>
                <a:gd name="connsiteY16-346" fmla="*/ 445054 h 1018179"/>
                <a:gd name="connsiteX17-347" fmla="*/ 1694126 w 2073835"/>
                <a:gd name="connsiteY17-348" fmla="*/ 470904 h 1018179"/>
                <a:gd name="connsiteX18-349" fmla="*/ 1707195 w 2073835"/>
                <a:gd name="connsiteY18-350" fmla="*/ 443083 h 1018179"/>
                <a:gd name="connsiteX19-351" fmla="*/ 1743850 w 2073835"/>
                <a:gd name="connsiteY19-352" fmla="*/ 303968 h 1018179"/>
                <a:gd name="connsiteX20-353" fmla="*/ 1836628 w 2073835"/>
                <a:gd name="connsiteY20-354" fmla="*/ 512562 h 1018179"/>
                <a:gd name="connsiteX21-355" fmla="*/ 1818797 w 2073835"/>
                <a:gd name="connsiteY21-356" fmla="*/ 616449 h 1018179"/>
                <a:gd name="connsiteX22-357" fmla="*/ 1809330 w 2073835"/>
                <a:gd name="connsiteY22-358" fmla="*/ 643932 h 1018179"/>
                <a:gd name="connsiteX23-359" fmla="*/ 1835289 w 2073835"/>
                <a:gd name="connsiteY23-360" fmla="*/ 688763 h 1018179"/>
                <a:gd name="connsiteX24-361" fmla="*/ 1841046 w 2073835"/>
                <a:gd name="connsiteY24-362" fmla="*/ 678131 h 1018179"/>
                <a:gd name="connsiteX25-363" fmla="*/ 1928839 w 2073835"/>
                <a:gd name="connsiteY25-364" fmla="*/ 546229 h 1018179"/>
                <a:gd name="connsiteX26-365" fmla="*/ 1953464 w 2073835"/>
                <a:gd name="connsiteY26-366" fmla="*/ 773194 h 1018179"/>
                <a:gd name="connsiteX27-367" fmla="*/ 1925321 w 2073835"/>
                <a:gd name="connsiteY27-368" fmla="*/ 833887 h 1018179"/>
                <a:gd name="connsiteX28-369" fmla="*/ 1887788 w 2073835"/>
                <a:gd name="connsiteY28-370" fmla="*/ 889545 h 1018179"/>
                <a:gd name="connsiteX29-371" fmla="*/ 1901384 w 2073835"/>
                <a:gd name="connsiteY29-372" fmla="*/ 958383 h 1018179"/>
                <a:gd name="connsiteX30-373" fmla="*/ 1901664 w 2073835"/>
                <a:gd name="connsiteY30-374" fmla="*/ 963928 h 1018179"/>
                <a:gd name="connsiteX31-375" fmla="*/ 1911505 w 2073835"/>
                <a:gd name="connsiteY31-376" fmla="*/ 960749 h 1018179"/>
                <a:gd name="connsiteX32-377" fmla="*/ 2059875 w 2073835"/>
                <a:gd name="connsiteY32-378" fmla="*/ 818704 h 1018179"/>
                <a:gd name="connsiteX33-379" fmla="*/ 2053441 w 2073835"/>
                <a:gd name="connsiteY33-380" fmla="*/ 1018052 h 1018179"/>
                <a:gd name="connsiteX34-381" fmla="*/ 2053388 w 2073835"/>
                <a:gd name="connsiteY34-382" fmla="*/ 1018179 h 1018179"/>
                <a:gd name="connsiteX35-383" fmla="*/ 1827546 w 2073835"/>
                <a:gd name="connsiteY35-384" fmla="*/ 1018179 h 1018179"/>
                <a:gd name="connsiteX36-385" fmla="*/ 1826757 w 2073835"/>
                <a:gd name="connsiteY36-386" fmla="*/ 1011530 h 1018179"/>
                <a:gd name="connsiteX37-387" fmla="*/ 1286369 w 2073835"/>
                <a:gd name="connsiteY37-388" fmla="*/ 1011530 h 1018179"/>
                <a:gd name="connsiteX38-389" fmla="*/ 1284390 w 2073835"/>
                <a:gd name="connsiteY38-390" fmla="*/ 991895 h 1018179"/>
                <a:gd name="connsiteX39-391" fmla="*/ 993926 w 2073835"/>
                <a:gd name="connsiteY39-392" fmla="*/ 755160 h 1018179"/>
                <a:gd name="connsiteX40-393" fmla="*/ 703463 w 2073835"/>
                <a:gd name="connsiteY40-394" fmla="*/ 991895 h 1018179"/>
                <a:gd name="connsiteX41-395" fmla="*/ 701483 w 2073835"/>
                <a:gd name="connsiteY41-396" fmla="*/ 1011530 h 1018179"/>
                <a:gd name="connsiteX42-397" fmla="*/ 83785 w 2073835"/>
                <a:gd name="connsiteY42-398" fmla="*/ 1011530 h 1018179"/>
                <a:gd name="connsiteX43-399" fmla="*/ 84222 w 2073835"/>
                <a:gd name="connsiteY43-400" fmla="*/ 1002870 h 1018179"/>
                <a:gd name="connsiteX44-401" fmla="*/ 39947 w 2073835"/>
                <a:gd name="connsiteY44-402" fmla="*/ 1005608 h 1018179"/>
                <a:gd name="connsiteX45-403" fmla="*/ 1517 w 2073835"/>
                <a:gd name="connsiteY45-404" fmla="*/ 1014873 h 1018179"/>
                <a:gd name="connsiteX46-405" fmla="*/ 101434 w 2073835"/>
                <a:gd name="connsiteY46-406" fmla="*/ 882551 h 1018179"/>
                <a:gd name="connsiteX47-407" fmla="*/ 101449 w 2073835"/>
                <a:gd name="connsiteY47-408" fmla="*/ 882540 h 1018179"/>
                <a:gd name="connsiteX48-409" fmla="*/ 118438 w 2073835"/>
                <a:gd name="connsiteY48-410" fmla="*/ 796523 h 1018179"/>
                <a:gd name="connsiteX49-411" fmla="*/ 90983 w 2073835"/>
                <a:gd name="connsiteY49-412" fmla="*/ 806526 h 1018179"/>
                <a:gd name="connsiteX50-413" fmla="*/ 3409 w 2073835"/>
                <a:gd name="connsiteY50-414" fmla="*/ 852621 h 1018179"/>
                <a:gd name="connsiteX51-415" fmla="*/ 101028 w 2073835"/>
                <a:gd name="connsiteY51-416" fmla="*/ 646249 h 1018179"/>
                <a:gd name="connsiteX52-417" fmla="*/ 191411 w 2073835"/>
                <a:gd name="connsiteY52-418" fmla="*/ 592012 h 1018179"/>
                <a:gd name="connsiteX53-419" fmla="*/ 215724 w 2073835"/>
                <a:gd name="connsiteY53-420" fmla="*/ 582337 h 1018179"/>
                <a:gd name="connsiteX54-421" fmla="*/ 248732 w 2073835"/>
                <a:gd name="connsiteY54-422" fmla="*/ 530134 h 1018179"/>
                <a:gd name="connsiteX55-423" fmla="*/ 193673 w 2073835"/>
                <a:gd name="connsiteY55-424" fmla="*/ 531208 h 1018179"/>
                <a:gd name="connsiteX56-425" fmla="*/ 95890 w 2073835"/>
                <a:gd name="connsiteY56-426" fmla="*/ 546450 h 1018179"/>
                <a:gd name="connsiteX57-427" fmla="*/ 255095 w 2073835"/>
                <a:gd name="connsiteY57-428" fmla="*/ 382827 h 1018179"/>
                <a:gd name="connsiteX58-429" fmla="*/ 397175 w 2073835"/>
                <a:gd name="connsiteY58-430" fmla="*/ 358249 h 1018179"/>
                <a:gd name="connsiteX59-431" fmla="*/ 404243 w 2073835"/>
                <a:gd name="connsiteY59-432" fmla="*/ 358551 h 1018179"/>
                <a:gd name="connsiteX60-433" fmla="*/ 449181 w 2073835"/>
                <a:gd name="connsiteY60-434" fmla="*/ 324533 h 1018179"/>
                <a:gd name="connsiteX61-435" fmla="*/ 440910 w 2073835"/>
                <a:gd name="connsiteY61-436" fmla="*/ 321817 h 1018179"/>
                <a:gd name="connsiteX62-437" fmla="*/ 284963 w 2073835"/>
                <a:gd name="connsiteY62-438" fmla="*/ 293776 h 1018179"/>
                <a:gd name="connsiteX63-439" fmla="*/ 483374 w 2073835"/>
                <a:gd name="connsiteY63-440" fmla="*/ 180851 h 1018179"/>
                <a:gd name="connsiteX64-441" fmla="*/ 644966 w 2073835"/>
                <a:gd name="connsiteY64-442" fmla="*/ 201719 h 1018179"/>
                <a:gd name="connsiteX65-443" fmla="*/ 654610 w 2073835"/>
                <a:gd name="connsiteY65-444" fmla="*/ 205195 h 1018179"/>
                <a:gd name="connsiteX66-445" fmla="*/ 659458 w 2073835"/>
                <a:gd name="connsiteY66-446" fmla="*/ 202751 h 1018179"/>
                <a:gd name="connsiteX67-447" fmla="*/ 693065 w 2073835"/>
                <a:gd name="connsiteY67-448" fmla="*/ 191267 h 1018179"/>
                <a:gd name="connsiteX68-449" fmla="*/ 667080 w 2073835"/>
                <a:gd name="connsiteY68-450" fmla="*/ 172930 h 1018179"/>
                <a:gd name="connsiteX69-451" fmla="*/ 526180 w 2073835"/>
                <a:gd name="connsiteY69-452" fmla="*/ 100454 h 1018179"/>
                <a:gd name="connsiteX70-453" fmla="*/ 683757 w 2073835"/>
                <a:gd name="connsiteY70-454" fmla="*/ 48863 h 1018179"/>
                <a:gd name="connsiteX71-455" fmla="*/ 748960 w 2073835"/>
                <a:gd name="connsiteY71-456" fmla="*/ 50577 h 1018179"/>
                <a:gd name="connsiteX72-457" fmla="*/ 881341 w 2073835"/>
                <a:gd name="connsiteY72-458" fmla="*/ 107728 h 1018179"/>
                <a:gd name="connsiteX73-459" fmla="*/ 929904 w 2073835"/>
                <a:gd name="connsiteY73-460" fmla="*/ 142511 h 1018179"/>
                <a:gd name="connsiteX74-461" fmla="*/ 971678 w 2073835"/>
                <a:gd name="connsiteY74-462" fmla="*/ 140534 h 1018179"/>
                <a:gd name="connsiteX75-463" fmla="*/ 960141 w 2073835"/>
                <a:gd name="connsiteY75-464" fmla="*/ 125282 h 1018179"/>
                <a:gd name="connsiteX76-465" fmla="*/ 847922 w 2073835"/>
                <a:gd name="connsiteY76-466" fmla="*/ 13423 h 1018179"/>
                <a:gd name="connsiteX77-467" fmla="*/ 941222 w 2073835"/>
                <a:gd name="connsiteY77-468" fmla="*/ 1295 h 101817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 ang="0">
                  <a:pos x="connsiteX35-71" y="connsiteY35-72"/>
                </a:cxn>
                <a:cxn ang="0">
                  <a:pos x="connsiteX36-73" y="connsiteY36-74"/>
                </a:cxn>
                <a:cxn ang="0">
                  <a:pos x="connsiteX37-75" y="connsiteY37-76"/>
                </a:cxn>
                <a:cxn ang="0">
                  <a:pos x="connsiteX38-77" y="connsiteY38-78"/>
                </a:cxn>
                <a:cxn ang="0">
                  <a:pos x="connsiteX39-79" y="connsiteY39-80"/>
                </a:cxn>
                <a:cxn ang="0">
                  <a:pos x="connsiteX40-81" y="connsiteY40-82"/>
                </a:cxn>
                <a:cxn ang="0">
                  <a:pos x="connsiteX41-83" y="connsiteY41-84"/>
                </a:cxn>
                <a:cxn ang="0">
                  <a:pos x="connsiteX42-85" y="connsiteY42-86"/>
                </a:cxn>
                <a:cxn ang="0">
                  <a:pos x="connsiteX43-87" y="connsiteY43-88"/>
                </a:cxn>
                <a:cxn ang="0">
                  <a:pos x="connsiteX44-89" y="connsiteY44-90"/>
                </a:cxn>
                <a:cxn ang="0">
                  <a:pos x="connsiteX45-91" y="connsiteY45-92"/>
                </a:cxn>
                <a:cxn ang="0">
                  <a:pos x="connsiteX46-93" y="connsiteY46-94"/>
                </a:cxn>
                <a:cxn ang="0">
                  <a:pos x="connsiteX47-95" y="connsiteY47-96"/>
                </a:cxn>
                <a:cxn ang="0">
                  <a:pos x="connsiteX48-97" y="connsiteY48-98"/>
                </a:cxn>
                <a:cxn ang="0">
                  <a:pos x="connsiteX49-99" y="connsiteY49-100"/>
                </a:cxn>
                <a:cxn ang="0">
                  <a:pos x="connsiteX50-101" y="connsiteY50-102"/>
                </a:cxn>
                <a:cxn ang="0">
                  <a:pos x="connsiteX51-103" y="connsiteY51-104"/>
                </a:cxn>
                <a:cxn ang="0">
                  <a:pos x="connsiteX52-105" y="connsiteY52-106"/>
                </a:cxn>
                <a:cxn ang="0">
                  <a:pos x="connsiteX53-107" y="connsiteY53-108"/>
                </a:cxn>
                <a:cxn ang="0">
                  <a:pos x="connsiteX54-109" y="connsiteY54-110"/>
                </a:cxn>
                <a:cxn ang="0">
                  <a:pos x="connsiteX55-111" y="connsiteY55-112"/>
                </a:cxn>
                <a:cxn ang="0">
                  <a:pos x="connsiteX56-113" y="connsiteY56-114"/>
                </a:cxn>
                <a:cxn ang="0">
                  <a:pos x="connsiteX57-115" y="connsiteY57-116"/>
                </a:cxn>
                <a:cxn ang="0">
                  <a:pos x="connsiteX58-117" y="connsiteY58-118"/>
                </a:cxn>
                <a:cxn ang="0">
                  <a:pos x="connsiteX59-119" y="connsiteY59-120"/>
                </a:cxn>
                <a:cxn ang="0">
                  <a:pos x="connsiteX60-121" y="connsiteY60-122"/>
                </a:cxn>
                <a:cxn ang="0">
                  <a:pos x="connsiteX61-123" y="connsiteY61-124"/>
                </a:cxn>
                <a:cxn ang="0">
                  <a:pos x="connsiteX62-125" y="connsiteY62-126"/>
                </a:cxn>
                <a:cxn ang="0">
                  <a:pos x="connsiteX63-127" y="connsiteY63-128"/>
                </a:cxn>
                <a:cxn ang="0">
                  <a:pos x="connsiteX64-129" y="connsiteY64-130"/>
                </a:cxn>
                <a:cxn ang="0">
                  <a:pos x="connsiteX65-131" y="connsiteY65-132"/>
                </a:cxn>
                <a:cxn ang="0">
                  <a:pos x="connsiteX66-133" y="connsiteY66-134"/>
                </a:cxn>
                <a:cxn ang="0">
                  <a:pos x="connsiteX67-135" y="connsiteY67-136"/>
                </a:cxn>
                <a:cxn ang="0">
                  <a:pos x="connsiteX68-137" y="connsiteY68-138"/>
                </a:cxn>
                <a:cxn ang="0">
                  <a:pos x="connsiteX69-139" y="connsiteY69-140"/>
                </a:cxn>
                <a:cxn ang="0">
                  <a:pos x="connsiteX70-141" y="connsiteY70-142"/>
                </a:cxn>
                <a:cxn ang="0">
                  <a:pos x="connsiteX71-143" y="connsiteY71-144"/>
                </a:cxn>
                <a:cxn ang="0">
                  <a:pos x="connsiteX72-145" y="connsiteY72-146"/>
                </a:cxn>
                <a:cxn ang="0">
                  <a:pos x="connsiteX73-147" y="connsiteY73-148"/>
                </a:cxn>
                <a:cxn ang="0">
                  <a:pos x="connsiteX74-149" y="connsiteY74-150"/>
                </a:cxn>
                <a:cxn ang="0">
                  <a:pos x="connsiteX75-151" y="connsiteY75-152"/>
                </a:cxn>
                <a:cxn ang="0">
                  <a:pos x="connsiteX76-153" y="connsiteY76-154"/>
                </a:cxn>
                <a:cxn ang="0">
                  <a:pos x="connsiteX77-155" y="connsiteY77-156"/>
                </a:cxn>
              </a:cxnLst>
              <a:rect l="l" t="t" r="r" b="b"/>
              <a:pathLst>
                <a:path w="2073835" h="1018179">
                  <a:moveTo>
                    <a:pt x="941222" y="1295"/>
                  </a:moveTo>
                  <a:cubicBezTo>
                    <a:pt x="988502" y="4884"/>
                    <a:pt x="1042582" y="15877"/>
                    <a:pt x="1075324" y="33590"/>
                  </a:cubicBezTo>
                  <a:cubicBezTo>
                    <a:pt x="1108067" y="51303"/>
                    <a:pt x="1150410" y="89527"/>
                    <a:pt x="1184084" y="128259"/>
                  </a:cubicBezTo>
                  <a:lnTo>
                    <a:pt x="1212920" y="166945"/>
                  </a:lnTo>
                  <a:lnTo>
                    <a:pt x="1242709" y="174112"/>
                  </a:lnTo>
                  <a:lnTo>
                    <a:pt x="1238958" y="157124"/>
                  </a:lnTo>
                  <a:cubicBezTo>
                    <a:pt x="1225363" y="102775"/>
                    <a:pt x="1202918" y="31293"/>
                    <a:pt x="1183625" y="8652"/>
                  </a:cubicBezTo>
                  <a:cubicBezTo>
                    <a:pt x="1186124" y="6526"/>
                    <a:pt x="1190398" y="5769"/>
                    <a:pt x="1196051" y="6190"/>
                  </a:cubicBezTo>
                  <a:cubicBezTo>
                    <a:pt x="1235619" y="9136"/>
                    <a:pt x="1342742" y="69763"/>
                    <a:pt x="1381889" y="121834"/>
                  </a:cubicBezTo>
                  <a:cubicBezTo>
                    <a:pt x="1404259" y="151591"/>
                    <a:pt x="1426798" y="203993"/>
                    <a:pt x="1441247" y="253240"/>
                  </a:cubicBezTo>
                  <a:lnTo>
                    <a:pt x="1442778" y="260415"/>
                  </a:lnTo>
                  <a:lnTo>
                    <a:pt x="1476284" y="277306"/>
                  </a:lnTo>
                  <a:lnTo>
                    <a:pt x="1497407" y="262750"/>
                  </a:lnTo>
                  <a:cubicBezTo>
                    <a:pt x="1496959" y="206727"/>
                    <a:pt x="1491931" y="131974"/>
                    <a:pt x="1478496" y="105434"/>
                  </a:cubicBezTo>
                  <a:cubicBezTo>
                    <a:pt x="1501933" y="93596"/>
                    <a:pt x="1615120" y="193665"/>
                    <a:pt x="1644628" y="262020"/>
                  </a:cubicBezTo>
                  <a:cubicBezTo>
                    <a:pt x="1659383" y="296197"/>
                    <a:pt x="1668983" y="352427"/>
                    <a:pt x="1671460" y="403691"/>
                  </a:cubicBezTo>
                  <a:lnTo>
                    <a:pt x="1670350" y="445054"/>
                  </a:lnTo>
                  <a:lnTo>
                    <a:pt x="1694126" y="470904"/>
                  </a:lnTo>
                  <a:lnTo>
                    <a:pt x="1707195" y="443083"/>
                  </a:lnTo>
                  <a:cubicBezTo>
                    <a:pt x="1728416" y="391232"/>
                    <a:pt x="1745995" y="333637"/>
                    <a:pt x="1743850" y="303968"/>
                  </a:cubicBezTo>
                  <a:cubicBezTo>
                    <a:pt x="1770041" y="302098"/>
                    <a:pt x="1835805" y="438115"/>
                    <a:pt x="1836628" y="512562"/>
                  </a:cubicBezTo>
                  <a:cubicBezTo>
                    <a:pt x="1836937" y="540480"/>
                    <a:pt x="1829781" y="578721"/>
                    <a:pt x="1818797" y="616449"/>
                  </a:cubicBezTo>
                  <a:lnTo>
                    <a:pt x="1809330" y="643932"/>
                  </a:lnTo>
                  <a:lnTo>
                    <a:pt x="1835289" y="688763"/>
                  </a:lnTo>
                  <a:lnTo>
                    <a:pt x="1841046" y="678131"/>
                  </a:lnTo>
                  <a:cubicBezTo>
                    <a:pt x="1877090" y="635241"/>
                    <a:pt x="1921818" y="575135"/>
                    <a:pt x="1928839" y="546229"/>
                  </a:cubicBezTo>
                  <a:cubicBezTo>
                    <a:pt x="1954349" y="552449"/>
                    <a:pt x="1975421" y="702052"/>
                    <a:pt x="1953464" y="773194"/>
                  </a:cubicBezTo>
                  <a:cubicBezTo>
                    <a:pt x="1947975" y="790979"/>
                    <a:pt x="1937925" y="812119"/>
                    <a:pt x="1925321" y="833887"/>
                  </a:cubicBezTo>
                  <a:lnTo>
                    <a:pt x="1887788" y="889545"/>
                  </a:lnTo>
                  <a:lnTo>
                    <a:pt x="1901384" y="958383"/>
                  </a:lnTo>
                  <a:cubicBezTo>
                    <a:pt x="1901477" y="960231"/>
                    <a:pt x="1901571" y="962080"/>
                    <a:pt x="1901664" y="963928"/>
                  </a:cubicBezTo>
                  <a:lnTo>
                    <a:pt x="1911505" y="960749"/>
                  </a:lnTo>
                  <a:cubicBezTo>
                    <a:pt x="1950867" y="932901"/>
                    <a:pt x="2043479" y="854818"/>
                    <a:pt x="2059875" y="818704"/>
                  </a:cubicBezTo>
                  <a:cubicBezTo>
                    <a:pt x="2080786" y="828219"/>
                    <a:pt x="2077854" y="944947"/>
                    <a:pt x="2053441" y="1018052"/>
                  </a:cubicBezTo>
                  <a:cubicBezTo>
                    <a:pt x="2053423" y="1018094"/>
                    <a:pt x="2053406" y="1018137"/>
                    <a:pt x="2053388" y="1018179"/>
                  </a:cubicBezTo>
                  <a:lnTo>
                    <a:pt x="1827546" y="1018179"/>
                  </a:lnTo>
                  <a:lnTo>
                    <a:pt x="1826757" y="1011530"/>
                  </a:lnTo>
                  <a:lnTo>
                    <a:pt x="1286369" y="1011530"/>
                  </a:lnTo>
                  <a:lnTo>
                    <a:pt x="1284390" y="991895"/>
                  </a:lnTo>
                  <a:cubicBezTo>
                    <a:pt x="1256743" y="856791"/>
                    <a:pt x="1137203" y="755160"/>
                    <a:pt x="993926" y="755160"/>
                  </a:cubicBezTo>
                  <a:cubicBezTo>
                    <a:pt x="850649" y="755160"/>
                    <a:pt x="731109" y="856791"/>
                    <a:pt x="703463" y="991895"/>
                  </a:cubicBezTo>
                  <a:lnTo>
                    <a:pt x="701483" y="1011530"/>
                  </a:lnTo>
                  <a:lnTo>
                    <a:pt x="83785" y="1011530"/>
                  </a:lnTo>
                  <a:cubicBezTo>
                    <a:pt x="83931" y="1008643"/>
                    <a:pt x="84076" y="1005757"/>
                    <a:pt x="84222" y="1002870"/>
                  </a:cubicBezTo>
                  <a:lnTo>
                    <a:pt x="39947" y="1005608"/>
                  </a:lnTo>
                  <a:cubicBezTo>
                    <a:pt x="23769" y="1007454"/>
                    <a:pt x="10305" y="1010281"/>
                    <a:pt x="1517" y="1014873"/>
                  </a:cubicBezTo>
                  <a:cubicBezTo>
                    <a:pt x="-7588" y="997412"/>
                    <a:pt x="45598" y="928657"/>
                    <a:pt x="101434" y="882551"/>
                  </a:cubicBezTo>
                  <a:cubicBezTo>
                    <a:pt x="101439" y="882547"/>
                    <a:pt x="101444" y="882544"/>
                    <a:pt x="101449" y="882540"/>
                  </a:cubicBezTo>
                  <a:lnTo>
                    <a:pt x="118438" y="796523"/>
                  </a:lnTo>
                  <a:lnTo>
                    <a:pt x="90983" y="806526"/>
                  </a:lnTo>
                  <a:cubicBezTo>
                    <a:pt x="53068" y="821590"/>
                    <a:pt x="17471" y="838638"/>
                    <a:pt x="3409" y="852621"/>
                  </a:cubicBezTo>
                  <a:cubicBezTo>
                    <a:pt x="-15089" y="833988"/>
                    <a:pt x="45130" y="695427"/>
                    <a:pt x="101028" y="646249"/>
                  </a:cubicBezTo>
                  <a:cubicBezTo>
                    <a:pt x="121991" y="627807"/>
                    <a:pt x="155646" y="608291"/>
                    <a:pt x="191411" y="592012"/>
                  </a:cubicBezTo>
                  <a:lnTo>
                    <a:pt x="215724" y="582337"/>
                  </a:lnTo>
                  <a:lnTo>
                    <a:pt x="248732" y="530134"/>
                  </a:lnTo>
                  <a:lnTo>
                    <a:pt x="193673" y="531208"/>
                  </a:lnTo>
                  <a:cubicBezTo>
                    <a:pt x="152922" y="533178"/>
                    <a:pt x="113723" y="537776"/>
                    <a:pt x="95890" y="546450"/>
                  </a:cubicBezTo>
                  <a:cubicBezTo>
                    <a:pt x="84425" y="522829"/>
                    <a:pt x="186280" y="411246"/>
                    <a:pt x="255095" y="382827"/>
                  </a:cubicBezTo>
                  <a:cubicBezTo>
                    <a:pt x="289503" y="368617"/>
                    <a:pt x="345879" y="359912"/>
                    <a:pt x="397175" y="358249"/>
                  </a:cubicBezTo>
                  <a:lnTo>
                    <a:pt x="404243" y="358551"/>
                  </a:lnTo>
                  <a:lnTo>
                    <a:pt x="449181" y="324533"/>
                  </a:lnTo>
                  <a:lnTo>
                    <a:pt x="440910" y="321817"/>
                  </a:lnTo>
                  <a:cubicBezTo>
                    <a:pt x="387218" y="305821"/>
                    <a:pt x="314275" y="288712"/>
                    <a:pt x="284963" y="293776"/>
                  </a:cubicBezTo>
                  <a:cubicBezTo>
                    <a:pt x="280515" y="267898"/>
                    <a:pt x="409371" y="189023"/>
                    <a:pt x="483374" y="180851"/>
                  </a:cubicBezTo>
                  <a:cubicBezTo>
                    <a:pt x="525001" y="176254"/>
                    <a:pt x="591399" y="186076"/>
                    <a:pt x="644966" y="201719"/>
                  </a:cubicBezTo>
                  <a:lnTo>
                    <a:pt x="654610" y="205195"/>
                  </a:lnTo>
                  <a:lnTo>
                    <a:pt x="659458" y="202751"/>
                  </a:lnTo>
                  <a:lnTo>
                    <a:pt x="693065" y="191267"/>
                  </a:lnTo>
                  <a:lnTo>
                    <a:pt x="667080" y="172930"/>
                  </a:lnTo>
                  <a:cubicBezTo>
                    <a:pt x="620425" y="141914"/>
                    <a:pt x="555690" y="104196"/>
                    <a:pt x="526180" y="100454"/>
                  </a:cubicBezTo>
                  <a:cubicBezTo>
                    <a:pt x="528673" y="80919"/>
                    <a:pt x="611592" y="54837"/>
                    <a:pt x="683757" y="48863"/>
                  </a:cubicBezTo>
                  <a:cubicBezTo>
                    <a:pt x="707812" y="46871"/>
                    <a:pt x="730673" y="47114"/>
                    <a:pt x="748960" y="50577"/>
                  </a:cubicBezTo>
                  <a:cubicBezTo>
                    <a:pt x="785536" y="57505"/>
                    <a:pt x="837491" y="81058"/>
                    <a:pt x="881341" y="107728"/>
                  </a:cubicBezTo>
                  <a:lnTo>
                    <a:pt x="929904" y="142511"/>
                  </a:lnTo>
                  <a:lnTo>
                    <a:pt x="971678" y="140534"/>
                  </a:lnTo>
                  <a:lnTo>
                    <a:pt x="960141" y="125282"/>
                  </a:lnTo>
                  <a:cubicBezTo>
                    <a:pt x="925115" y="81557"/>
                    <a:pt x="874900" y="25954"/>
                    <a:pt x="847922" y="13423"/>
                  </a:cubicBezTo>
                  <a:cubicBezTo>
                    <a:pt x="853462" y="1521"/>
                    <a:pt x="893941" y="-2294"/>
                    <a:pt x="941222" y="1295"/>
                  </a:cubicBez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a:solidFill>
                    <a:schemeClr val="tx1"/>
                  </a:solidFill>
                  <a:latin typeface="微软雅黑" panose="020B0503020204020204" charset="-122"/>
                  <a:ea typeface="微软雅黑" panose="020B0503020204020204" charset="-122"/>
                </a:rPr>
                <a:t>          </a:t>
              </a:r>
              <a:r>
                <a:rPr lang="en-US" altLang="zh-CN" sz="1600" b="1" dirty="0">
                  <a:solidFill>
                    <a:schemeClr val="tx1"/>
                  </a:solidFill>
                  <a:latin typeface="微软雅黑" panose="020B0503020204020204" charset="-122"/>
                  <a:ea typeface="微软雅黑" panose="020B0503020204020204" charset="-122"/>
                </a:rPr>
                <a:t>能力目标</a:t>
              </a:r>
              <a:endParaRPr lang="en-US" altLang="zh-CN" sz="1600" b="1" dirty="0">
                <a:solidFill>
                  <a:schemeClr val="tx1"/>
                </a:solidFill>
                <a:latin typeface="微软雅黑" panose="020B0503020204020204" charset="-122"/>
                <a:ea typeface="微软雅黑" panose="020B0503020204020204" charset="-122"/>
              </a:endParaRPr>
            </a:p>
          </p:txBody>
        </p:sp>
        <p:sp>
          <p:nvSpPr>
            <p:cNvPr id="32" name="矩形 31"/>
            <p:cNvSpPr/>
            <p:nvPr/>
          </p:nvSpPr>
          <p:spPr>
            <a:xfrm>
              <a:off x="4755361" y="1998813"/>
              <a:ext cx="2817600" cy="1562359"/>
            </a:xfrm>
            <a:prstGeom prst="rect">
              <a:avLst/>
            </a:prstGeom>
            <a:solidFill>
              <a:schemeClr val="bg1">
                <a:lumMod val="9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900" dirty="0">
                <a:solidFill>
                  <a:schemeClr val="tx1"/>
                </a:solidFill>
                <a:latin typeface="微软雅黑" panose="020B0503020204020204" charset="-122"/>
                <a:ea typeface="微软雅黑" panose="020B0503020204020204" charset="-122"/>
              </a:endParaRPr>
            </a:p>
          </p:txBody>
        </p:sp>
        <p:grpSp>
          <p:nvGrpSpPr>
            <p:cNvPr id="33" name="组合 24"/>
            <p:cNvGrpSpPr/>
            <p:nvPr/>
          </p:nvGrpSpPr>
          <p:grpSpPr>
            <a:xfrm>
              <a:off x="6072886" y="3430816"/>
              <a:ext cx="182960" cy="1278056"/>
              <a:chOff x="6038577" y="2302601"/>
              <a:chExt cx="130628" cy="975087"/>
            </a:xfrm>
          </p:grpSpPr>
          <p:cxnSp>
            <p:nvCxnSpPr>
              <p:cNvPr id="34" name="直接连接符 33"/>
              <p:cNvCxnSpPr>
                <a:endCxn id="35" idx="0"/>
              </p:cNvCxnSpPr>
              <p:nvPr/>
            </p:nvCxnSpPr>
            <p:spPr>
              <a:xfrm flipH="1">
                <a:off x="6103891" y="2302601"/>
                <a:ext cx="5988" cy="844459"/>
              </a:xfrm>
              <a:prstGeom prst="line">
                <a:avLst/>
              </a:prstGeom>
              <a:gradFill flip="none" rotWithShape="1">
                <a:gsLst>
                  <a:gs pos="27000">
                    <a:srgbClr val="FF7711"/>
                  </a:gs>
                  <a:gs pos="59000">
                    <a:srgbClr val="FFAA01"/>
                  </a:gs>
                  <a:gs pos="100000">
                    <a:srgbClr val="FECE02"/>
                  </a:gs>
                  <a:gs pos="0">
                    <a:srgbClr val="C73E01"/>
                  </a:gs>
                  <a:gs pos="80000">
                    <a:srgbClr val="FFC000"/>
                  </a:gs>
                </a:gsLst>
                <a:lin ang="1200000" scaled="0"/>
                <a:tileRect/>
              </a:gradFill>
              <a:ln w="3175">
                <a:solidFill>
                  <a:srgbClr val="BFBFBF"/>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cxnSp>
          <p:sp>
            <p:nvSpPr>
              <p:cNvPr id="35" name="椭圆 34"/>
              <p:cNvSpPr/>
              <p:nvPr/>
            </p:nvSpPr>
            <p:spPr>
              <a:xfrm>
                <a:off x="6038577" y="3147060"/>
                <a:ext cx="130628" cy="130628"/>
              </a:xfrm>
              <a:prstGeom prst="ellipse">
                <a:avLst/>
              </a:prstGeom>
              <a:solidFill>
                <a:schemeClr val="bg1">
                  <a:lumMod val="9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900">
                  <a:solidFill>
                    <a:schemeClr val="tx1"/>
                  </a:solidFill>
                  <a:latin typeface="微软雅黑" panose="020B0503020204020204" charset="-122"/>
                  <a:ea typeface="微软雅黑" panose="020B0503020204020204" charset="-122"/>
                </a:endParaRPr>
              </a:p>
            </p:txBody>
          </p:sp>
        </p:grpSp>
        <p:sp>
          <p:nvSpPr>
            <p:cNvPr id="46" name="文本框 14"/>
            <p:cNvSpPr txBox="1"/>
            <p:nvPr/>
          </p:nvSpPr>
          <p:spPr>
            <a:xfrm>
              <a:off x="4795096" y="2065338"/>
              <a:ext cx="2726953" cy="947499"/>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5000"/>
                </a:lnSpc>
                <a:spcBef>
                  <a:spcPct val="0"/>
                </a:spcBef>
                <a:spcAft>
                  <a:spcPct val="0"/>
                </a:spcAft>
              </a:pPr>
              <a:r>
                <a:rPr lang="zh-CN" altLang="en-US" sz="1000" b="1" dirty="0">
                  <a:solidFill>
                    <a:schemeClr val="tx1">
                      <a:lumMod val="50000"/>
                      <a:lumOff val="50000"/>
                    </a:schemeClr>
                  </a:solidFill>
                  <a:latin typeface="微软雅黑" panose="020B0503020204020204" charset="-122"/>
                  <a:ea typeface="微软雅黑" panose="020B0503020204020204" charset="-122"/>
                  <a:sym typeface="Gill Sans" charset="0"/>
                </a:rPr>
                <a:t>◇ 能学会操作中有效沟通的方法，掌握老年人的心理特点</a:t>
              </a:r>
              <a:endParaRPr lang="zh-CN" altLang="en-US" sz="1000" b="1" dirty="0">
                <a:solidFill>
                  <a:schemeClr val="tx1">
                    <a:lumMod val="50000"/>
                    <a:lumOff val="50000"/>
                  </a:schemeClr>
                </a:solidFill>
                <a:latin typeface="微软雅黑" panose="020B0503020204020204" charset="-122"/>
                <a:ea typeface="微软雅黑" panose="020B0503020204020204" charset="-122"/>
                <a:sym typeface="Gill Sans" charset="0"/>
              </a:endParaRPr>
            </a:p>
            <a:p>
              <a:pPr fontAlgn="base">
                <a:lnSpc>
                  <a:spcPct val="125000"/>
                </a:lnSpc>
                <a:spcBef>
                  <a:spcPct val="0"/>
                </a:spcBef>
                <a:spcAft>
                  <a:spcPct val="0"/>
                </a:spcAft>
              </a:pPr>
              <a:r>
                <a:rPr lang="zh-CN" altLang="en-US" sz="1000" b="1" dirty="0">
                  <a:solidFill>
                    <a:schemeClr val="tx1">
                      <a:lumMod val="50000"/>
                      <a:lumOff val="50000"/>
                    </a:schemeClr>
                  </a:solidFill>
                  <a:latin typeface="微软雅黑" panose="020B0503020204020204" charset="-122"/>
                  <a:ea typeface="微软雅黑" panose="020B0503020204020204" charset="-122"/>
                  <a:sym typeface="Gill Sans" charset="0"/>
                </a:rPr>
                <a:t>◇ 同小组成员讨论观察结果，判断是否正常，结合身体状况，综合分析老年人身体状况</a:t>
              </a:r>
              <a:endParaRPr lang="zh-CN" altLang="en-US" sz="1000" b="1" dirty="0">
                <a:solidFill>
                  <a:schemeClr val="tx1">
                    <a:lumMod val="50000"/>
                    <a:lumOff val="50000"/>
                  </a:schemeClr>
                </a:solidFill>
                <a:latin typeface="微软雅黑" panose="020B0503020204020204" charset="-122"/>
                <a:ea typeface="微软雅黑" panose="020B0503020204020204" charset="-122"/>
                <a:sym typeface="Gill Sans" charset="0"/>
              </a:endParaRPr>
            </a:p>
          </p:txBody>
        </p:sp>
      </p:grpSp>
      <p:grpSp>
        <p:nvGrpSpPr>
          <p:cNvPr id="37" name="组合 4"/>
          <p:cNvGrpSpPr/>
          <p:nvPr/>
        </p:nvGrpSpPr>
        <p:grpSpPr>
          <a:xfrm>
            <a:off x="6362065" y="661035"/>
            <a:ext cx="2178685" cy="4084320"/>
            <a:chOff x="8532245" y="2007077"/>
            <a:chExt cx="2904655" cy="3668010"/>
          </a:xfrm>
        </p:grpSpPr>
        <p:sp>
          <p:nvSpPr>
            <p:cNvPr id="38" name="任意多边形 37"/>
            <p:cNvSpPr/>
            <p:nvPr/>
          </p:nvSpPr>
          <p:spPr>
            <a:xfrm>
              <a:off x="8532245" y="4340550"/>
              <a:ext cx="2904655" cy="1334537"/>
            </a:xfrm>
            <a:custGeom>
              <a:avLst/>
              <a:gdLst>
                <a:gd name="connsiteX0" fmla="*/ 941222 w 2073835"/>
                <a:gd name="connsiteY0" fmla="*/ 1295 h 1018179"/>
                <a:gd name="connsiteX1" fmla="*/ 1075324 w 2073835"/>
                <a:gd name="connsiteY1" fmla="*/ 33590 h 1018179"/>
                <a:gd name="connsiteX2" fmla="*/ 1184084 w 2073835"/>
                <a:gd name="connsiteY2" fmla="*/ 128259 h 1018179"/>
                <a:gd name="connsiteX3" fmla="*/ 1212920 w 2073835"/>
                <a:gd name="connsiteY3" fmla="*/ 166945 h 1018179"/>
                <a:gd name="connsiteX4" fmla="*/ 1242709 w 2073835"/>
                <a:gd name="connsiteY4" fmla="*/ 174112 h 1018179"/>
                <a:gd name="connsiteX5" fmla="*/ 1238958 w 2073835"/>
                <a:gd name="connsiteY5" fmla="*/ 157124 h 1018179"/>
                <a:gd name="connsiteX6" fmla="*/ 1183625 w 2073835"/>
                <a:gd name="connsiteY6" fmla="*/ 8652 h 1018179"/>
                <a:gd name="connsiteX7" fmla="*/ 1196051 w 2073835"/>
                <a:gd name="connsiteY7" fmla="*/ 6190 h 1018179"/>
                <a:gd name="connsiteX8" fmla="*/ 1381889 w 2073835"/>
                <a:gd name="connsiteY8" fmla="*/ 121834 h 1018179"/>
                <a:gd name="connsiteX9" fmla="*/ 1441247 w 2073835"/>
                <a:gd name="connsiteY9" fmla="*/ 253240 h 1018179"/>
                <a:gd name="connsiteX10" fmla="*/ 1442778 w 2073835"/>
                <a:gd name="connsiteY10" fmla="*/ 260415 h 1018179"/>
                <a:gd name="connsiteX11" fmla="*/ 1476284 w 2073835"/>
                <a:gd name="connsiteY11" fmla="*/ 277306 h 1018179"/>
                <a:gd name="connsiteX12" fmla="*/ 1496812 w 2073835"/>
                <a:gd name="connsiteY12" fmla="*/ 292846 h 1018179"/>
                <a:gd name="connsiteX13" fmla="*/ 1497407 w 2073835"/>
                <a:gd name="connsiteY13" fmla="*/ 262750 h 1018179"/>
                <a:gd name="connsiteX14" fmla="*/ 1478496 w 2073835"/>
                <a:gd name="connsiteY14" fmla="*/ 105434 h 1018179"/>
                <a:gd name="connsiteX15" fmla="*/ 1644628 w 2073835"/>
                <a:gd name="connsiteY15" fmla="*/ 262020 h 1018179"/>
                <a:gd name="connsiteX16" fmla="*/ 1671460 w 2073835"/>
                <a:gd name="connsiteY16" fmla="*/ 403691 h 1018179"/>
                <a:gd name="connsiteX17" fmla="*/ 1670350 w 2073835"/>
                <a:gd name="connsiteY17" fmla="*/ 445054 h 1018179"/>
                <a:gd name="connsiteX18" fmla="*/ 1694126 w 2073835"/>
                <a:gd name="connsiteY18" fmla="*/ 470904 h 1018179"/>
                <a:gd name="connsiteX19" fmla="*/ 1700545 w 2073835"/>
                <a:gd name="connsiteY19" fmla="*/ 456384 h 1018179"/>
                <a:gd name="connsiteX20" fmla="*/ 1743850 w 2073835"/>
                <a:gd name="connsiteY20" fmla="*/ 303968 h 1018179"/>
                <a:gd name="connsiteX21" fmla="*/ 1836628 w 2073835"/>
                <a:gd name="connsiteY21" fmla="*/ 512562 h 1018179"/>
                <a:gd name="connsiteX22" fmla="*/ 1818797 w 2073835"/>
                <a:gd name="connsiteY22" fmla="*/ 616449 h 1018179"/>
                <a:gd name="connsiteX23" fmla="*/ 1809330 w 2073835"/>
                <a:gd name="connsiteY23" fmla="*/ 643932 h 1018179"/>
                <a:gd name="connsiteX24" fmla="*/ 1828639 w 2073835"/>
                <a:gd name="connsiteY24" fmla="*/ 692088 h 1018179"/>
                <a:gd name="connsiteX25" fmla="*/ 1841046 w 2073835"/>
                <a:gd name="connsiteY25" fmla="*/ 678131 h 1018179"/>
                <a:gd name="connsiteX26" fmla="*/ 1928839 w 2073835"/>
                <a:gd name="connsiteY26" fmla="*/ 546229 h 1018179"/>
                <a:gd name="connsiteX27" fmla="*/ 1953464 w 2073835"/>
                <a:gd name="connsiteY27" fmla="*/ 773194 h 1018179"/>
                <a:gd name="connsiteX28" fmla="*/ 1925321 w 2073835"/>
                <a:gd name="connsiteY28" fmla="*/ 833887 h 1018179"/>
                <a:gd name="connsiteX29" fmla="*/ 1887788 w 2073835"/>
                <a:gd name="connsiteY29" fmla="*/ 889545 h 1018179"/>
                <a:gd name="connsiteX30" fmla="*/ 1901384 w 2073835"/>
                <a:gd name="connsiteY30" fmla="*/ 958383 h 1018179"/>
                <a:gd name="connsiteX31" fmla="*/ 1901664 w 2073835"/>
                <a:gd name="connsiteY31" fmla="*/ 963928 h 1018179"/>
                <a:gd name="connsiteX32" fmla="*/ 1911505 w 2073835"/>
                <a:gd name="connsiteY32" fmla="*/ 960749 h 1018179"/>
                <a:gd name="connsiteX33" fmla="*/ 2059875 w 2073835"/>
                <a:gd name="connsiteY33" fmla="*/ 818704 h 1018179"/>
                <a:gd name="connsiteX34" fmla="*/ 2053441 w 2073835"/>
                <a:gd name="connsiteY34" fmla="*/ 1018052 h 1018179"/>
                <a:gd name="connsiteX35" fmla="*/ 2053388 w 2073835"/>
                <a:gd name="connsiteY35" fmla="*/ 1018179 h 1018179"/>
                <a:gd name="connsiteX36" fmla="*/ 1827546 w 2073835"/>
                <a:gd name="connsiteY36" fmla="*/ 1018179 h 1018179"/>
                <a:gd name="connsiteX37" fmla="*/ 1826757 w 2073835"/>
                <a:gd name="connsiteY37" fmla="*/ 1011530 h 1018179"/>
                <a:gd name="connsiteX38" fmla="*/ 1286369 w 2073835"/>
                <a:gd name="connsiteY38" fmla="*/ 1011530 h 1018179"/>
                <a:gd name="connsiteX39" fmla="*/ 1284390 w 2073835"/>
                <a:gd name="connsiteY39" fmla="*/ 991895 h 1018179"/>
                <a:gd name="connsiteX40" fmla="*/ 993926 w 2073835"/>
                <a:gd name="connsiteY40" fmla="*/ 755160 h 1018179"/>
                <a:gd name="connsiteX41" fmla="*/ 703463 w 2073835"/>
                <a:gd name="connsiteY41" fmla="*/ 991895 h 1018179"/>
                <a:gd name="connsiteX42" fmla="*/ 701483 w 2073835"/>
                <a:gd name="connsiteY42" fmla="*/ 1011530 h 1018179"/>
                <a:gd name="connsiteX43" fmla="*/ 83785 w 2073835"/>
                <a:gd name="connsiteY43" fmla="*/ 1011530 h 1018179"/>
                <a:gd name="connsiteX44" fmla="*/ 84222 w 2073835"/>
                <a:gd name="connsiteY44" fmla="*/ 1002870 h 1018179"/>
                <a:gd name="connsiteX45" fmla="*/ 39947 w 2073835"/>
                <a:gd name="connsiteY45" fmla="*/ 1005608 h 1018179"/>
                <a:gd name="connsiteX46" fmla="*/ 1517 w 2073835"/>
                <a:gd name="connsiteY46" fmla="*/ 1014873 h 1018179"/>
                <a:gd name="connsiteX47" fmla="*/ 101434 w 2073835"/>
                <a:gd name="connsiteY47" fmla="*/ 882551 h 1018179"/>
                <a:gd name="connsiteX48" fmla="*/ 101449 w 2073835"/>
                <a:gd name="connsiteY48" fmla="*/ 882540 h 1018179"/>
                <a:gd name="connsiteX49" fmla="*/ 118438 w 2073835"/>
                <a:gd name="connsiteY49" fmla="*/ 796523 h 1018179"/>
                <a:gd name="connsiteX50" fmla="*/ 90983 w 2073835"/>
                <a:gd name="connsiteY50" fmla="*/ 806526 h 1018179"/>
                <a:gd name="connsiteX51" fmla="*/ 3409 w 2073835"/>
                <a:gd name="connsiteY51" fmla="*/ 852621 h 1018179"/>
                <a:gd name="connsiteX52" fmla="*/ 101028 w 2073835"/>
                <a:gd name="connsiteY52" fmla="*/ 646249 h 1018179"/>
                <a:gd name="connsiteX53" fmla="*/ 191411 w 2073835"/>
                <a:gd name="connsiteY53" fmla="*/ 592012 h 1018179"/>
                <a:gd name="connsiteX54" fmla="*/ 215724 w 2073835"/>
                <a:gd name="connsiteY54" fmla="*/ 582337 h 1018179"/>
                <a:gd name="connsiteX55" fmla="*/ 248732 w 2073835"/>
                <a:gd name="connsiteY55" fmla="*/ 530134 h 1018179"/>
                <a:gd name="connsiteX56" fmla="*/ 193673 w 2073835"/>
                <a:gd name="connsiteY56" fmla="*/ 531208 h 1018179"/>
                <a:gd name="connsiteX57" fmla="*/ 95890 w 2073835"/>
                <a:gd name="connsiteY57" fmla="*/ 546450 h 1018179"/>
                <a:gd name="connsiteX58" fmla="*/ 255095 w 2073835"/>
                <a:gd name="connsiteY58" fmla="*/ 382827 h 1018179"/>
                <a:gd name="connsiteX59" fmla="*/ 397175 w 2073835"/>
                <a:gd name="connsiteY59" fmla="*/ 358249 h 1018179"/>
                <a:gd name="connsiteX60" fmla="*/ 404243 w 2073835"/>
                <a:gd name="connsiteY60" fmla="*/ 358551 h 1018179"/>
                <a:gd name="connsiteX61" fmla="*/ 449181 w 2073835"/>
                <a:gd name="connsiteY61" fmla="*/ 324533 h 1018179"/>
                <a:gd name="connsiteX62" fmla="*/ 440910 w 2073835"/>
                <a:gd name="connsiteY62" fmla="*/ 321817 h 1018179"/>
                <a:gd name="connsiteX63" fmla="*/ 284963 w 2073835"/>
                <a:gd name="connsiteY63" fmla="*/ 293776 h 1018179"/>
                <a:gd name="connsiteX64" fmla="*/ 483374 w 2073835"/>
                <a:gd name="connsiteY64" fmla="*/ 180851 h 1018179"/>
                <a:gd name="connsiteX65" fmla="*/ 644966 w 2073835"/>
                <a:gd name="connsiteY65" fmla="*/ 201719 h 1018179"/>
                <a:gd name="connsiteX66" fmla="*/ 654610 w 2073835"/>
                <a:gd name="connsiteY66" fmla="*/ 205195 h 1018179"/>
                <a:gd name="connsiteX67" fmla="*/ 659458 w 2073835"/>
                <a:gd name="connsiteY67" fmla="*/ 202751 h 1018179"/>
                <a:gd name="connsiteX68" fmla="*/ 693065 w 2073835"/>
                <a:gd name="connsiteY68" fmla="*/ 191267 h 1018179"/>
                <a:gd name="connsiteX69" fmla="*/ 667080 w 2073835"/>
                <a:gd name="connsiteY69" fmla="*/ 172930 h 1018179"/>
                <a:gd name="connsiteX70" fmla="*/ 526180 w 2073835"/>
                <a:gd name="connsiteY70" fmla="*/ 100454 h 1018179"/>
                <a:gd name="connsiteX71" fmla="*/ 683757 w 2073835"/>
                <a:gd name="connsiteY71" fmla="*/ 48863 h 1018179"/>
                <a:gd name="connsiteX72" fmla="*/ 748960 w 2073835"/>
                <a:gd name="connsiteY72" fmla="*/ 50577 h 1018179"/>
                <a:gd name="connsiteX73" fmla="*/ 881341 w 2073835"/>
                <a:gd name="connsiteY73" fmla="*/ 107728 h 1018179"/>
                <a:gd name="connsiteX74" fmla="*/ 929904 w 2073835"/>
                <a:gd name="connsiteY74" fmla="*/ 142511 h 1018179"/>
                <a:gd name="connsiteX75" fmla="*/ 971678 w 2073835"/>
                <a:gd name="connsiteY75" fmla="*/ 140534 h 1018179"/>
                <a:gd name="connsiteX76" fmla="*/ 960141 w 2073835"/>
                <a:gd name="connsiteY76" fmla="*/ 125282 h 1018179"/>
                <a:gd name="connsiteX77" fmla="*/ 847922 w 2073835"/>
                <a:gd name="connsiteY77" fmla="*/ 13423 h 1018179"/>
                <a:gd name="connsiteX78" fmla="*/ 941222 w 2073835"/>
                <a:gd name="connsiteY78" fmla="*/ 1295 h 1018179"/>
                <a:gd name="connsiteX0-1" fmla="*/ 941222 w 2073835"/>
                <a:gd name="connsiteY0-2" fmla="*/ 1295 h 1018179"/>
                <a:gd name="connsiteX1-3" fmla="*/ 1075324 w 2073835"/>
                <a:gd name="connsiteY1-4" fmla="*/ 33590 h 1018179"/>
                <a:gd name="connsiteX2-5" fmla="*/ 1184084 w 2073835"/>
                <a:gd name="connsiteY2-6" fmla="*/ 128259 h 1018179"/>
                <a:gd name="connsiteX3-7" fmla="*/ 1212920 w 2073835"/>
                <a:gd name="connsiteY3-8" fmla="*/ 166945 h 1018179"/>
                <a:gd name="connsiteX4-9" fmla="*/ 1242709 w 2073835"/>
                <a:gd name="connsiteY4-10" fmla="*/ 174112 h 1018179"/>
                <a:gd name="connsiteX5-11" fmla="*/ 1238958 w 2073835"/>
                <a:gd name="connsiteY5-12" fmla="*/ 157124 h 1018179"/>
                <a:gd name="connsiteX6-13" fmla="*/ 1183625 w 2073835"/>
                <a:gd name="connsiteY6-14" fmla="*/ 8652 h 1018179"/>
                <a:gd name="connsiteX7-15" fmla="*/ 1196051 w 2073835"/>
                <a:gd name="connsiteY7-16" fmla="*/ 6190 h 1018179"/>
                <a:gd name="connsiteX8-17" fmla="*/ 1381889 w 2073835"/>
                <a:gd name="connsiteY8-18" fmla="*/ 121834 h 1018179"/>
                <a:gd name="connsiteX9-19" fmla="*/ 1441247 w 2073835"/>
                <a:gd name="connsiteY9-20" fmla="*/ 253240 h 1018179"/>
                <a:gd name="connsiteX10-21" fmla="*/ 1442778 w 2073835"/>
                <a:gd name="connsiteY10-22" fmla="*/ 260415 h 1018179"/>
                <a:gd name="connsiteX11-23" fmla="*/ 1476284 w 2073835"/>
                <a:gd name="connsiteY11-24" fmla="*/ 277306 h 1018179"/>
                <a:gd name="connsiteX12-25" fmla="*/ 1497407 w 2073835"/>
                <a:gd name="connsiteY12-26" fmla="*/ 262750 h 1018179"/>
                <a:gd name="connsiteX13-27" fmla="*/ 1478496 w 2073835"/>
                <a:gd name="connsiteY13-28" fmla="*/ 105434 h 1018179"/>
                <a:gd name="connsiteX14-29" fmla="*/ 1644628 w 2073835"/>
                <a:gd name="connsiteY14-30" fmla="*/ 262020 h 1018179"/>
                <a:gd name="connsiteX15-31" fmla="*/ 1671460 w 2073835"/>
                <a:gd name="connsiteY15-32" fmla="*/ 403691 h 1018179"/>
                <a:gd name="connsiteX16-33" fmla="*/ 1670350 w 2073835"/>
                <a:gd name="connsiteY16-34" fmla="*/ 445054 h 1018179"/>
                <a:gd name="connsiteX17-35" fmla="*/ 1694126 w 2073835"/>
                <a:gd name="connsiteY17-36" fmla="*/ 470904 h 1018179"/>
                <a:gd name="connsiteX18-37" fmla="*/ 1700545 w 2073835"/>
                <a:gd name="connsiteY18-38" fmla="*/ 456384 h 1018179"/>
                <a:gd name="connsiteX19-39" fmla="*/ 1743850 w 2073835"/>
                <a:gd name="connsiteY19-40" fmla="*/ 303968 h 1018179"/>
                <a:gd name="connsiteX20-41" fmla="*/ 1836628 w 2073835"/>
                <a:gd name="connsiteY20-42" fmla="*/ 512562 h 1018179"/>
                <a:gd name="connsiteX21-43" fmla="*/ 1818797 w 2073835"/>
                <a:gd name="connsiteY21-44" fmla="*/ 616449 h 1018179"/>
                <a:gd name="connsiteX22-45" fmla="*/ 1809330 w 2073835"/>
                <a:gd name="connsiteY22-46" fmla="*/ 643932 h 1018179"/>
                <a:gd name="connsiteX23-47" fmla="*/ 1828639 w 2073835"/>
                <a:gd name="connsiteY23-48" fmla="*/ 692088 h 1018179"/>
                <a:gd name="connsiteX24-49" fmla="*/ 1841046 w 2073835"/>
                <a:gd name="connsiteY24-50" fmla="*/ 678131 h 1018179"/>
                <a:gd name="connsiteX25-51" fmla="*/ 1928839 w 2073835"/>
                <a:gd name="connsiteY25-52" fmla="*/ 546229 h 1018179"/>
                <a:gd name="connsiteX26-53" fmla="*/ 1953464 w 2073835"/>
                <a:gd name="connsiteY26-54" fmla="*/ 773194 h 1018179"/>
                <a:gd name="connsiteX27-55" fmla="*/ 1925321 w 2073835"/>
                <a:gd name="connsiteY27-56" fmla="*/ 833887 h 1018179"/>
                <a:gd name="connsiteX28-57" fmla="*/ 1887788 w 2073835"/>
                <a:gd name="connsiteY28-58" fmla="*/ 889545 h 1018179"/>
                <a:gd name="connsiteX29-59" fmla="*/ 1901384 w 2073835"/>
                <a:gd name="connsiteY29-60" fmla="*/ 958383 h 1018179"/>
                <a:gd name="connsiteX30-61" fmla="*/ 1901664 w 2073835"/>
                <a:gd name="connsiteY30-62" fmla="*/ 963928 h 1018179"/>
                <a:gd name="connsiteX31-63" fmla="*/ 1911505 w 2073835"/>
                <a:gd name="connsiteY31-64" fmla="*/ 960749 h 1018179"/>
                <a:gd name="connsiteX32-65" fmla="*/ 2059875 w 2073835"/>
                <a:gd name="connsiteY32-66" fmla="*/ 818704 h 1018179"/>
                <a:gd name="connsiteX33-67" fmla="*/ 2053441 w 2073835"/>
                <a:gd name="connsiteY33-68" fmla="*/ 1018052 h 1018179"/>
                <a:gd name="connsiteX34-69" fmla="*/ 2053388 w 2073835"/>
                <a:gd name="connsiteY34-70" fmla="*/ 1018179 h 1018179"/>
                <a:gd name="connsiteX35-71" fmla="*/ 1827546 w 2073835"/>
                <a:gd name="connsiteY35-72" fmla="*/ 1018179 h 1018179"/>
                <a:gd name="connsiteX36-73" fmla="*/ 1826757 w 2073835"/>
                <a:gd name="connsiteY36-74" fmla="*/ 1011530 h 1018179"/>
                <a:gd name="connsiteX37-75" fmla="*/ 1286369 w 2073835"/>
                <a:gd name="connsiteY37-76" fmla="*/ 1011530 h 1018179"/>
                <a:gd name="connsiteX38-77" fmla="*/ 1284390 w 2073835"/>
                <a:gd name="connsiteY38-78" fmla="*/ 991895 h 1018179"/>
                <a:gd name="connsiteX39-79" fmla="*/ 993926 w 2073835"/>
                <a:gd name="connsiteY39-80" fmla="*/ 755160 h 1018179"/>
                <a:gd name="connsiteX40-81" fmla="*/ 703463 w 2073835"/>
                <a:gd name="connsiteY40-82" fmla="*/ 991895 h 1018179"/>
                <a:gd name="connsiteX41-83" fmla="*/ 701483 w 2073835"/>
                <a:gd name="connsiteY41-84" fmla="*/ 1011530 h 1018179"/>
                <a:gd name="connsiteX42-85" fmla="*/ 83785 w 2073835"/>
                <a:gd name="connsiteY42-86" fmla="*/ 1011530 h 1018179"/>
                <a:gd name="connsiteX43-87" fmla="*/ 84222 w 2073835"/>
                <a:gd name="connsiteY43-88" fmla="*/ 1002870 h 1018179"/>
                <a:gd name="connsiteX44-89" fmla="*/ 39947 w 2073835"/>
                <a:gd name="connsiteY44-90" fmla="*/ 1005608 h 1018179"/>
                <a:gd name="connsiteX45-91" fmla="*/ 1517 w 2073835"/>
                <a:gd name="connsiteY45-92" fmla="*/ 1014873 h 1018179"/>
                <a:gd name="connsiteX46-93" fmla="*/ 101434 w 2073835"/>
                <a:gd name="connsiteY46-94" fmla="*/ 882551 h 1018179"/>
                <a:gd name="connsiteX47-95" fmla="*/ 101449 w 2073835"/>
                <a:gd name="connsiteY47-96" fmla="*/ 882540 h 1018179"/>
                <a:gd name="connsiteX48-97" fmla="*/ 118438 w 2073835"/>
                <a:gd name="connsiteY48-98" fmla="*/ 796523 h 1018179"/>
                <a:gd name="connsiteX49-99" fmla="*/ 90983 w 2073835"/>
                <a:gd name="connsiteY49-100" fmla="*/ 806526 h 1018179"/>
                <a:gd name="connsiteX50-101" fmla="*/ 3409 w 2073835"/>
                <a:gd name="connsiteY50-102" fmla="*/ 852621 h 1018179"/>
                <a:gd name="connsiteX51-103" fmla="*/ 101028 w 2073835"/>
                <a:gd name="connsiteY51-104" fmla="*/ 646249 h 1018179"/>
                <a:gd name="connsiteX52-105" fmla="*/ 191411 w 2073835"/>
                <a:gd name="connsiteY52-106" fmla="*/ 592012 h 1018179"/>
                <a:gd name="connsiteX53-107" fmla="*/ 215724 w 2073835"/>
                <a:gd name="connsiteY53-108" fmla="*/ 582337 h 1018179"/>
                <a:gd name="connsiteX54-109" fmla="*/ 248732 w 2073835"/>
                <a:gd name="connsiteY54-110" fmla="*/ 530134 h 1018179"/>
                <a:gd name="connsiteX55-111" fmla="*/ 193673 w 2073835"/>
                <a:gd name="connsiteY55-112" fmla="*/ 531208 h 1018179"/>
                <a:gd name="connsiteX56-113" fmla="*/ 95890 w 2073835"/>
                <a:gd name="connsiteY56-114" fmla="*/ 546450 h 1018179"/>
                <a:gd name="connsiteX57-115" fmla="*/ 255095 w 2073835"/>
                <a:gd name="connsiteY57-116" fmla="*/ 382827 h 1018179"/>
                <a:gd name="connsiteX58-117" fmla="*/ 397175 w 2073835"/>
                <a:gd name="connsiteY58-118" fmla="*/ 358249 h 1018179"/>
                <a:gd name="connsiteX59-119" fmla="*/ 404243 w 2073835"/>
                <a:gd name="connsiteY59-120" fmla="*/ 358551 h 1018179"/>
                <a:gd name="connsiteX60-121" fmla="*/ 449181 w 2073835"/>
                <a:gd name="connsiteY60-122" fmla="*/ 324533 h 1018179"/>
                <a:gd name="connsiteX61-123" fmla="*/ 440910 w 2073835"/>
                <a:gd name="connsiteY61-124" fmla="*/ 321817 h 1018179"/>
                <a:gd name="connsiteX62-125" fmla="*/ 284963 w 2073835"/>
                <a:gd name="connsiteY62-126" fmla="*/ 293776 h 1018179"/>
                <a:gd name="connsiteX63-127" fmla="*/ 483374 w 2073835"/>
                <a:gd name="connsiteY63-128" fmla="*/ 180851 h 1018179"/>
                <a:gd name="connsiteX64-129" fmla="*/ 644966 w 2073835"/>
                <a:gd name="connsiteY64-130" fmla="*/ 201719 h 1018179"/>
                <a:gd name="connsiteX65-131" fmla="*/ 654610 w 2073835"/>
                <a:gd name="connsiteY65-132" fmla="*/ 205195 h 1018179"/>
                <a:gd name="connsiteX66-133" fmla="*/ 659458 w 2073835"/>
                <a:gd name="connsiteY66-134" fmla="*/ 202751 h 1018179"/>
                <a:gd name="connsiteX67-135" fmla="*/ 693065 w 2073835"/>
                <a:gd name="connsiteY67-136" fmla="*/ 191267 h 1018179"/>
                <a:gd name="connsiteX68-137" fmla="*/ 667080 w 2073835"/>
                <a:gd name="connsiteY68-138" fmla="*/ 172930 h 1018179"/>
                <a:gd name="connsiteX69-139" fmla="*/ 526180 w 2073835"/>
                <a:gd name="connsiteY69-140" fmla="*/ 100454 h 1018179"/>
                <a:gd name="connsiteX70-141" fmla="*/ 683757 w 2073835"/>
                <a:gd name="connsiteY70-142" fmla="*/ 48863 h 1018179"/>
                <a:gd name="connsiteX71-143" fmla="*/ 748960 w 2073835"/>
                <a:gd name="connsiteY71-144" fmla="*/ 50577 h 1018179"/>
                <a:gd name="connsiteX72-145" fmla="*/ 881341 w 2073835"/>
                <a:gd name="connsiteY72-146" fmla="*/ 107728 h 1018179"/>
                <a:gd name="connsiteX73-147" fmla="*/ 929904 w 2073835"/>
                <a:gd name="connsiteY73-148" fmla="*/ 142511 h 1018179"/>
                <a:gd name="connsiteX74-149" fmla="*/ 971678 w 2073835"/>
                <a:gd name="connsiteY74-150" fmla="*/ 140534 h 1018179"/>
                <a:gd name="connsiteX75-151" fmla="*/ 960141 w 2073835"/>
                <a:gd name="connsiteY75-152" fmla="*/ 125282 h 1018179"/>
                <a:gd name="connsiteX76-153" fmla="*/ 847922 w 2073835"/>
                <a:gd name="connsiteY76-154" fmla="*/ 13423 h 1018179"/>
                <a:gd name="connsiteX77-155" fmla="*/ 941222 w 2073835"/>
                <a:gd name="connsiteY77-156" fmla="*/ 1295 h 1018179"/>
                <a:gd name="connsiteX0-157" fmla="*/ 941222 w 2073835"/>
                <a:gd name="connsiteY0-158" fmla="*/ 1295 h 1018179"/>
                <a:gd name="connsiteX1-159" fmla="*/ 1075324 w 2073835"/>
                <a:gd name="connsiteY1-160" fmla="*/ 33590 h 1018179"/>
                <a:gd name="connsiteX2-161" fmla="*/ 1184084 w 2073835"/>
                <a:gd name="connsiteY2-162" fmla="*/ 128259 h 1018179"/>
                <a:gd name="connsiteX3-163" fmla="*/ 1212920 w 2073835"/>
                <a:gd name="connsiteY3-164" fmla="*/ 166945 h 1018179"/>
                <a:gd name="connsiteX4-165" fmla="*/ 1242709 w 2073835"/>
                <a:gd name="connsiteY4-166" fmla="*/ 174112 h 1018179"/>
                <a:gd name="connsiteX5-167" fmla="*/ 1238958 w 2073835"/>
                <a:gd name="connsiteY5-168" fmla="*/ 157124 h 1018179"/>
                <a:gd name="connsiteX6-169" fmla="*/ 1183625 w 2073835"/>
                <a:gd name="connsiteY6-170" fmla="*/ 8652 h 1018179"/>
                <a:gd name="connsiteX7-171" fmla="*/ 1196051 w 2073835"/>
                <a:gd name="connsiteY7-172" fmla="*/ 6190 h 1018179"/>
                <a:gd name="connsiteX8-173" fmla="*/ 1381889 w 2073835"/>
                <a:gd name="connsiteY8-174" fmla="*/ 121834 h 1018179"/>
                <a:gd name="connsiteX9-175" fmla="*/ 1441247 w 2073835"/>
                <a:gd name="connsiteY9-176" fmla="*/ 253240 h 1018179"/>
                <a:gd name="connsiteX10-177" fmla="*/ 1442778 w 2073835"/>
                <a:gd name="connsiteY10-178" fmla="*/ 260415 h 1018179"/>
                <a:gd name="connsiteX11-179" fmla="*/ 1476284 w 2073835"/>
                <a:gd name="connsiteY11-180" fmla="*/ 277306 h 1018179"/>
                <a:gd name="connsiteX12-181" fmla="*/ 1497407 w 2073835"/>
                <a:gd name="connsiteY12-182" fmla="*/ 262750 h 1018179"/>
                <a:gd name="connsiteX13-183" fmla="*/ 1478496 w 2073835"/>
                <a:gd name="connsiteY13-184" fmla="*/ 105434 h 1018179"/>
                <a:gd name="connsiteX14-185" fmla="*/ 1644628 w 2073835"/>
                <a:gd name="connsiteY14-186" fmla="*/ 262020 h 1018179"/>
                <a:gd name="connsiteX15-187" fmla="*/ 1671460 w 2073835"/>
                <a:gd name="connsiteY15-188" fmla="*/ 403691 h 1018179"/>
                <a:gd name="connsiteX16-189" fmla="*/ 1670350 w 2073835"/>
                <a:gd name="connsiteY16-190" fmla="*/ 445054 h 1018179"/>
                <a:gd name="connsiteX17-191" fmla="*/ 1694126 w 2073835"/>
                <a:gd name="connsiteY17-192" fmla="*/ 470904 h 1018179"/>
                <a:gd name="connsiteX18-193" fmla="*/ 1707195 w 2073835"/>
                <a:gd name="connsiteY18-194" fmla="*/ 443083 h 1018179"/>
                <a:gd name="connsiteX19-195" fmla="*/ 1743850 w 2073835"/>
                <a:gd name="connsiteY19-196" fmla="*/ 303968 h 1018179"/>
                <a:gd name="connsiteX20-197" fmla="*/ 1836628 w 2073835"/>
                <a:gd name="connsiteY20-198" fmla="*/ 512562 h 1018179"/>
                <a:gd name="connsiteX21-199" fmla="*/ 1818797 w 2073835"/>
                <a:gd name="connsiteY21-200" fmla="*/ 616449 h 1018179"/>
                <a:gd name="connsiteX22-201" fmla="*/ 1809330 w 2073835"/>
                <a:gd name="connsiteY22-202" fmla="*/ 643932 h 1018179"/>
                <a:gd name="connsiteX23-203" fmla="*/ 1828639 w 2073835"/>
                <a:gd name="connsiteY23-204" fmla="*/ 692088 h 1018179"/>
                <a:gd name="connsiteX24-205" fmla="*/ 1841046 w 2073835"/>
                <a:gd name="connsiteY24-206" fmla="*/ 678131 h 1018179"/>
                <a:gd name="connsiteX25-207" fmla="*/ 1928839 w 2073835"/>
                <a:gd name="connsiteY25-208" fmla="*/ 546229 h 1018179"/>
                <a:gd name="connsiteX26-209" fmla="*/ 1953464 w 2073835"/>
                <a:gd name="connsiteY26-210" fmla="*/ 773194 h 1018179"/>
                <a:gd name="connsiteX27-211" fmla="*/ 1925321 w 2073835"/>
                <a:gd name="connsiteY27-212" fmla="*/ 833887 h 1018179"/>
                <a:gd name="connsiteX28-213" fmla="*/ 1887788 w 2073835"/>
                <a:gd name="connsiteY28-214" fmla="*/ 889545 h 1018179"/>
                <a:gd name="connsiteX29-215" fmla="*/ 1901384 w 2073835"/>
                <a:gd name="connsiteY29-216" fmla="*/ 958383 h 1018179"/>
                <a:gd name="connsiteX30-217" fmla="*/ 1901664 w 2073835"/>
                <a:gd name="connsiteY30-218" fmla="*/ 963928 h 1018179"/>
                <a:gd name="connsiteX31-219" fmla="*/ 1911505 w 2073835"/>
                <a:gd name="connsiteY31-220" fmla="*/ 960749 h 1018179"/>
                <a:gd name="connsiteX32-221" fmla="*/ 2059875 w 2073835"/>
                <a:gd name="connsiteY32-222" fmla="*/ 818704 h 1018179"/>
                <a:gd name="connsiteX33-223" fmla="*/ 2053441 w 2073835"/>
                <a:gd name="connsiteY33-224" fmla="*/ 1018052 h 1018179"/>
                <a:gd name="connsiteX34-225" fmla="*/ 2053388 w 2073835"/>
                <a:gd name="connsiteY34-226" fmla="*/ 1018179 h 1018179"/>
                <a:gd name="connsiteX35-227" fmla="*/ 1827546 w 2073835"/>
                <a:gd name="connsiteY35-228" fmla="*/ 1018179 h 1018179"/>
                <a:gd name="connsiteX36-229" fmla="*/ 1826757 w 2073835"/>
                <a:gd name="connsiteY36-230" fmla="*/ 1011530 h 1018179"/>
                <a:gd name="connsiteX37-231" fmla="*/ 1286369 w 2073835"/>
                <a:gd name="connsiteY37-232" fmla="*/ 1011530 h 1018179"/>
                <a:gd name="connsiteX38-233" fmla="*/ 1284390 w 2073835"/>
                <a:gd name="connsiteY38-234" fmla="*/ 991895 h 1018179"/>
                <a:gd name="connsiteX39-235" fmla="*/ 993926 w 2073835"/>
                <a:gd name="connsiteY39-236" fmla="*/ 755160 h 1018179"/>
                <a:gd name="connsiteX40-237" fmla="*/ 703463 w 2073835"/>
                <a:gd name="connsiteY40-238" fmla="*/ 991895 h 1018179"/>
                <a:gd name="connsiteX41-239" fmla="*/ 701483 w 2073835"/>
                <a:gd name="connsiteY41-240" fmla="*/ 1011530 h 1018179"/>
                <a:gd name="connsiteX42-241" fmla="*/ 83785 w 2073835"/>
                <a:gd name="connsiteY42-242" fmla="*/ 1011530 h 1018179"/>
                <a:gd name="connsiteX43-243" fmla="*/ 84222 w 2073835"/>
                <a:gd name="connsiteY43-244" fmla="*/ 1002870 h 1018179"/>
                <a:gd name="connsiteX44-245" fmla="*/ 39947 w 2073835"/>
                <a:gd name="connsiteY44-246" fmla="*/ 1005608 h 1018179"/>
                <a:gd name="connsiteX45-247" fmla="*/ 1517 w 2073835"/>
                <a:gd name="connsiteY45-248" fmla="*/ 1014873 h 1018179"/>
                <a:gd name="connsiteX46-249" fmla="*/ 101434 w 2073835"/>
                <a:gd name="connsiteY46-250" fmla="*/ 882551 h 1018179"/>
                <a:gd name="connsiteX47-251" fmla="*/ 101449 w 2073835"/>
                <a:gd name="connsiteY47-252" fmla="*/ 882540 h 1018179"/>
                <a:gd name="connsiteX48-253" fmla="*/ 118438 w 2073835"/>
                <a:gd name="connsiteY48-254" fmla="*/ 796523 h 1018179"/>
                <a:gd name="connsiteX49-255" fmla="*/ 90983 w 2073835"/>
                <a:gd name="connsiteY49-256" fmla="*/ 806526 h 1018179"/>
                <a:gd name="connsiteX50-257" fmla="*/ 3409 w 2073835"/>
                <a:gd name="connsiteY50-258" fmla="*/ 852621 h 1018179"/>
                <a:gd name="connsiteX51-259" fmla="*/ 101028 w 2073835"/>
                <a:gd name="connsiteY51-260" fmla="*/ 646249 h 1018179"/>
                <a:gd name="connsiteX52-261" fmla="*/ 191411 w 2073835"/>
                <a:gd name="connsiteY52-262" fmla="*/ 592012 h 1018179"/>
                <a:gd name="connsiteX53-263" fmla="*/ 215724 w 2073835"/>
                <a:gd name="connsiteY53-264" fmla="*/ 582337 h 1018179"/>
                <a:gd name="connsiteX54-265" fmla="*/ 248732 w 2073835"/>
                <a:gd name="connsiteY54-266" fmla="*/ 530134 h 1018179"/>
                <a:gd name="connsiteX55-267" fmla="*/ 193673 w 2073835"/>
                <a:gd name="connsiteY55-268" fmla="*/ 531208 h 1018179"/>
                <a:gd name="connsiteX56-269" fmla="*/ 95890 w 2073835"/>
                <a:gd name="connsiteY56-270" fmla="*/ 546450 h 1018179"/>
                <a:gd name="connsiteX57-271" fmla="*/ 255095 w 2073835"/>
                <a:gd name="connsiteY57-272" fmla="*/ 382827 h 1018179"/>
                <a:gd name="connsiteX58-273" fmla="*/ 397175 w 2073835"/>
                <a:gd name="connsiteY58-274" fmla="*/ 358249 h 1018179"/>
                <a:gd name="connsiteX59-275" fmla="*/ 404243 w 2073835"/>
                <a:gd name="connsiteY59-276" fmla="*/ 358551 h 1018179"/>
                <a:gd name="connsiteX60-277" fmla="*/ 449181 w 2073835"/>
                <a:gd name="connsiteY60-278" fmla="*/ 324533 h 1018179"/>
                <a:gd name="connsiteX61-279" fmla="*/ 440910 w 2073835"/>
                <a:gd name="connsiteY61-280" fmla="*/ 321817 h 1018179"/>
                <a:gd name="connsiteX62-281" fmla="*/ 284963 w 2073835"/>
                <a:gd name="connsiteY62-282" fmla="*/ 293776 h 1018179"/>
                <a:gd name="connsiteX63-283" fmla="*/ 483374 w 2073835"/>
                <a:gd name="connsiteY63-284" fmla="*/ 180851 h 1018179"/>
                <a:gd name="connsiteX64-285" fmla="*/ 644966 w 2073835"/>
                <a:gd name="connsiteY64-286" fmla="*/ 201719 h 1018179"/>
                <a:gd name="connsiteX65-287" fmla="*/ 654610 w 2073835"/>
                <a:gd name="connsiteY65-288" fmla="*/ 205195 h 1018179"/>
                <a:gd name="connsiteX66-289" fmla="*/ 659458 w 2073835"/>
                <a:gd name="connsiteY66-290" fmla="*/ 202751 h 1018179"/>
                <a:gd name="connsiteX67-291" fmla="*/ 693065 w 2073835"/>
                <a:gd name="connsiteY67-292" fmla="*/ 191267 h 1018179"/>
                <a:gd name="connsiteX68-293" fmla="*/ 667080 w 2073835"/>
                <a:gd name="connsiteY68-294" fmla="*/ 172930 h 1018179"/>
                <a:gd name="connsiteX69-295" fmla="*/ 526180 w 2073835"/>
                <a:gd name="connsiteY69-296" fmla="*/ 100454 h 1018179"/>
                <a:gd name="connsiteX70-297" fmla="*/ 683757 w 2073835"/>
                <a:gd name="connsiteY70-298" fmla="*/ 48863 h 1018179"/>
                <a:gd name="connsiteX71-299" fmla="*/ 748960 w 2073835"/>
                <a:gd name="connsiteY71-300" fmla="*/ 50577 h 1018179"/>
                <a:gd name="connsiteX72-301" fmla="*/ 881341 w 2073835"/>
                <a:gd name="connsiteY72-302" fmla="*/ 107728 h 1018179"/>
                <a:gd name="connsiteX73-303" fmla="*/ 929904 w 2073835"/>
                <a:gd name="connsiteY73-304" fmla="*/ 142511 h 1018179"/>
                <a:gd name="connsiteX74-305" fmla="*/ 971678 w 2073835"/>
                <a:gd name="connsiteY74-306" fmla="*/ 140534 h 1018179"/>
                <a:gd name="connsiteX75-307" fmla="*/ 960141 w 2073835"/>
                <a:gd name="connsiteY75-308" fmla="*/ 125282 h 1018179"/>
                <a:gd name="connsiteX76-309" fmla="*/ 847922 w 2073835"/>
                <a:gd name="connsiteY76-310" fmla="*/ 13423 h 1018179"/>
                <a:gd name="connsiteX77-311" fmla="*/ 941222 w 2073835"/>
                <a:gd name="connsiteY77-312" fmla="*/ 1295 h 1018179"/>
                <a:gd name="connsiteX0-313" fmla="*/ 941222 w 2073835"/>
                <a:gd name="connsiteY0-314" fmla="*/ 1295 h 1018179"/>
                <a:gd name="connsiteX1-315" fmla="*/ 1075324 w 2073835"/>
                <a:gd name="connsiteY1-316" fmla="*/ 33590 h 1018179"/>
                <a:gd name="connsiteX2-317" fmla="*/ 1184084 w 2073835"/>
                <a:gd name="connsiteY2-318" fmla="*/ 128259 h 1018179"/>
                <a:gd name="connsiteX3-319" fmla="*/ 1212920 w 2073835"/>
                <a:gd name="connsiteY3-320" fmla="*/ 166945 h 1018179"/>
                <a:gd name="connsiteX4-321" fmla="*/ 1242709 w 2073835"/>
                <a:gd name="connsiteY4-322" fmla="*/ 174112 h 1018179"/>
                <a:gd name="connsiteX5-323" fmla="*/ 1238958 w 2073835"/>
                <a:gd name="connsiteY5-324" fmla="*/ 157124 h 1018179"/>
                <a:gd name="connsiteX6-325" fmla="*/ 1183625 w 2073835"/>
                <a:gd name="connsiteY6-326" fmla="*/ 8652 h 1018179"/>
                <a:gd name="connsiteX7-327" fmla="*/ 1196051 w 2073835"/>
                <a:gd name="connsiteY7-328" fmla="*/ 6190 h 1018179"/>
                <a:gd name="connsiteX8-329" fmla="*/ 1381889 w 2073835"/>
                <a:gd name="connsiteY8-330" fmla="*/ 121834 h 1018179"/>
                <a:gd name="connsiteX9-331" fmla="*/ 1441247 w 2073835"/>
                <a:gd name="connsiteY9-332" fmla="*/ 253240 h 1018179"/>
                <a:gd name="connsiteX10-333" fmla="*/ 1442778 w 2073835"/>
                <a:gd name="connsiteY10-334" fmla="*/ 260415 h 1018179"/>
                <a:gd name="connsiteX11-335" fmla="*/ 1476284 w 2073835"/>
                <a:gd name="connsiteY11-336" fmla="*/ 277306 h 1018179"/>
                <a:gd name="connsiteX12-337" fmla="*/ 1497407 w 2073835"/>
                <a:gd name="connsiteY12-338" fmla="*/ 262750 h 1018179"/>
                <a:gd name="connsiteX13-339" fmla="*/ 1478496 w 2073835"/>
                <a:gd name="connsiteY13-340" fmla="*/ 105434 h 1018179"/>
                <a:gd name="connsiteX14-341" fmla="*/ 1644628 w 2073835"/>
                <a:gd name="connsiteY14-342" fmla="*/ 262020 h 1018179"/>
                <a:gd name="connsiteX15-343" fmla="*/ 1671460 w 2073835"/>
                <a:gd name="connsiteY15-344" fmla="*/ 403691 h 1018179"/>
                <a:gd name="connsiteX16-345" fmla="*/ 1670350 w 2073835"/>
                <a:gd name="connsiteY16-346" fmla="*/ 445054 h 1018179"/>
                <a:gd name="connsiteX17-347" fmla="*/ 1694126 w 2073835"/>
                <a:gd name="connsiteY17-348" fmla="*/ 470904 h 1018179"/>
                <a:gd name="connsiteX18-349" fmla="*/ 1707195 w 2073835"/>
                <a:gd name="connsiteY18-350" fmla="*/ 443083 h 1018179"/>
                <a:gd name="connsiteX19-351" fmla="*/ 1743850 w 2073835"/>
                <a:gd name="connsiteY19-352" fmla="*/ 303968 h 1018179"/>
                <a:gd name="connsiteX20-353" fmla="*/ 1836628 w 2073835"/>
                <a:gd name="connsiteY20-354" fmla="*/ 512562 h 1018179"/>
                <a:gd name="connsiteX21-355" fmla="*/ 1818797 w 2073835"/>
                <a:gd name="connsiteY21-356" fmla="*/ 616449 h 1018179"/>
                <a:gd name="connsiteX22-357" fmla="*/ 1809330 w 2073835"/>
                <a:gd name="connsiteY22-358" fmla="*/ 643932 h 1018179"/>
                <a:gd name="connsiteX23-359" fmla="*/ 1835289 w 2073835"/>
                <a:gd name="connsiteY23-360" fmla="*/ 688763 h 1018179"/>
                <a:gd name="connsiteX24-361" fmla="*/ 1841046 w 2073835"/>
                <a:gd name="connsiteY24-362" fmla="*/ 678131 h 1018179"/>
                <a:gd name="connsiteX25-363" fmla="*/ 1928839 w 2073835"/>
                <a:gd name="connsiteY25-364" fmla="*/ 546229 h 1018179"/>
                <a:gd name="connsiteX26-365" fmla="*/ 1953464 w 2073835"/>
                <a:gd name="connsiteY26-366" fmla="*/ 773194 h 1018179"/>
                <a:gd name="connsiteX27-367" fmla="*/ 1925321 w 2073835"/>
                <a:gd name="connsiteY27-368" fmla="*/ 833887 h 1018179"/>
                <a:gd name="connsiteX28-369" fmla="*/ 1887788 w 2073835"/>
                <a:gd name="connsiteY28-370" fmla="*/ 889545 h 1018179"/>
                <a:gd name="connsiteX29-371" fmla="*/ 1901384 w 2073835"/>
                <a:gd name="connsiteY29-372" fmla="*/ 958383 h 1018179"/>
                <a:gd name="connsiteX30-373" fmla="*/ 1901664 w 2073835"/>
                <a:gd name="connsiteY30-374" fmla="*/ 963928 h 1018179"/>
                <a:gd name="connsiteX31-375" fmla="*/ 1911505 w 2073835"/>
                <a:gd name="connsiteY31-376" fmla="*/ 960749 h 1018179"/>
                <a:gd name="connsiteX32-377" fmla="*/ 2059875 w 2073835"/>
                <a:gd name="connsiteY32-378" fmla="*/ 818704 h 1018179"/>
                <a:gd name="connsiteX33-379" fmla="*/ 2053441 w 2073835"/>
                <a:gd name="connsiteY33-380" fmla="*/ 1018052 h 1018179"/>
                <a:gd name="connsiteX34-381" fmla="*/ 2053388 w 2073835"/>
                <a:gd name="connsiteY34-382" fmla="*/ 1018179 h 1018179"/>
                <a:gd name="connsiteX35-383" fmla="*/ 1827546 w 2073835"/>
                <a:gd name="connsiteY35-384" fmla="*/ 1018179 h 1018179"/>
                <a:gd name="connsiteX36-385" fmla="*/ 1826757 w 2073835"/>
                <a:gd name="connsiteY36-386" fmla="*/ 1011530 h 1018179"/>
                <a:gd name="connsiteX37-387" fmla="*/ 1286369 w 2073835"/>
                <a:gd name="connsiteY37-388" fmla="*/ 1011530 h 1018179"/>
                <a:gd name="connsiteX38-389" fmla="*/ 1284390 w 2073835"/>
                <a:gd name="connsiteY38-390" fmla="*/ 991895 h 1018179"/>
                <a:gd name="connsiteX39-391" fmla="*/ 993926 w 2073835"/>
                <a:gd name="connsiteY39-392" fmla="*/ 755160 h 1018179"/>
                <a:gd name="connsiteX40-393" fmla="*/ 703463 w 2073835"/>
                <a:gd name="connsiteY40-394" fmla="*/ 991895 h 1018179"/>
                <a:gd name="connsiteX41-395" fmla="*/ 701483 w 2073835"/>
                <a:gd name="connsiteY41-396" fmla="*/ 1011530 h 1018179"/>
                <a:gd name="connsiteX42-397" fmla="*/ 83785 w 2073835"/>
                <a:gd name="connsiteY42-398" fmla="*/ 1011530 h 1018179"/>
                <a:gd name="connsiteX43-399" fmla="*/ 84222 w 2073835"/>
                <a:gd name="connsiteY43-400" fmla="*/ 1002870 h 1018179"/>
                <a:gd name="connsiteX44-401" fmla="*/ 39947 w 2073835"/>
                <a:gd name="connsiteY44-402" fmla="*/ 1005608 h 1018179"/>
                <a:gd name="connsiteX45-403" fmla="*/ 1517 w 2073835"/>
                <a:gd name="connsiteY45-404" fmla="*/ 1014873 h 1018179"/>
                <a:gd name="connsiteX46-405" fmla="*/ 101434 w 2073835"/>
                <a:gd name="connsiteY46-406" fmla="*/ 882551 h 1018179"/>
                <a:gd name="connsiteX47-407" fmla="*/ 101449 w 2073835"/>
                <a:gd name="connsiteY47-408" fmla="*/ 882540 h 1018179"/>
                <a:gd name="connsiteX48-409" fmla="*/ 118438 w 2073835"/>
                <a:gd name="connsiteY48-410" fmla="*/ 796523 h 1018179"/>
                <a:gd name="connsiteX49-411" fmla="*/ 90983 w 2073835"/>
                <a:gd name="connsiteY49-412" fmla="*/ 806526 h 1018179"/>
                <a:gd name="connsiteX50-413" fmla="*/ 3409 w 2073835"/>
                <a:gd name="connsiteY50-414" fmla="*/ 852621 h 1018179"/>
                <a:gd name="connsiteX51-415" fmla="*/ 101028 w 2073835"/>
                <a:gd name="connsiteY51-416" fmla="*/ 646249 h 1018179"/>
                <a:gd name="connsiteX52-417" fmla="*/ 191411 w 2073835"/>
                <a:gd name="connsiteY52-418" fmla="*/ 592012 h 1018179"/>
                <a:gd name="connsiteX53-419" fmla="*/ 215724 w 2073835"/>
                <a:gd name="connsiteY53-420" fmla="*/ 582337 h 1018179"/>
                <a:gd name="connsiteX54-421" fmla="*/ 248732 w 2073835"/>
                <a:gd name="connsiteY54-422" fmla="*/ 530134 h 1018179"/>
                <a:gd name="connsiteX55-423" fmla="*/ 193673 w 2073835"/>
                <a:gd name="connsiteY55-424" fmla="*/ 531208 h 1018179"/>
                <a:gd name="connsiteX56-425" fmla="*/ 95890 w 2073835"/>
                <a:gd name="connsiteY56-426" fmla="*/ 546450 h 1018179"/>
                <a:gd name="connsiteX57-427" fmla="*/ 255095 w 2073835"/>
                <a:gd name="connsiteY57-428" fmla="*/ 382827 h 1018179"/>
                <a:gd name="connsiteX58-429" fmla="*/ 397175 w 2073835"/>
                <a:gd name="connsiteY58-430" fmla="*/ 358249 h 1018179"/>
                <a:gd name="connsiteX59-431" fmla="*/ 404243 w 2073835"/>
                <a:gd name="connsiteY59-432" fmla="*/ 358551 h 1018179"/>
                <a:gd name="connsiteX60-433" fmla="*/ 449181 w 2073835"/>
                <a:gd name="connsiteY60-434" fmla="*/ 324533 h 1018179"/>
                <a:gd name="connsiteX61-435" fmla="*/ 440910 w 2073835"/>
                <a:gd name="connsiteY61-436" fmla="*/ 321817 h 1018179"/>
                <a:gd name="connsiteX62-437" fmla="*/ 284963 w 2073835"/>
                <a:gd name="connsiteY62-438" fmla="*/ 293776 h 1018179"/>
                <a:gd name="connsiteX63-439" fmla="*/ 483374 w 2073835"/>
                <a:gd name="connsiteY63-440" fmla="*/ 180851 h 1018179"/>
                <a:gd name="connsiteX64-441" fmla="*/ 644966 w 2073835"/>
                <a:gd name="connsiteY64-442" fmla="*/ 201719 h 1018179"/>
                <a:gd name="connsiteX65-443" fmla="*/ 654610 w 2073835"/>
                <a:gd name="connsiteY65-444" fmla="*/ 205195 h 1018179"/>
                <a:gd name="connsiteX66-445" fmla="*/ 659458 w 2073835"/>
                <a:gd name="connsiteY66-446" fmla="*/ 202751 h 1018179"/>
                <a:gd name="connsiteX67-447" fmla="*/ 693065 w 2073835"/>
                <a:gd name="connsiteY67-448" fmla="*/ 191267 h 1018179"/>
                <a:gd name="connsiteX68-449" fmla="*/ 667080 w 2073835"/>
                <a:gd name="connsiteY68-450" fmla="*/ 172930 h 1018179"/>
                <a:gd name="connsiteX69-451" fmla="*/ 526180 w 2073835"/>
                <a:gd name="connsiteY69-452" fmla="*/ 100454 h 1018179"/>
                <a:gd name="connsiteX70-453" fmla="*/ 683757 w 2073835"/>
                <a:gd name="connsiteY70-454" fmla="*/ 48863 h 1018179"/>
                <a:gd name="connsiteX71-455" fmla="*/ 748960 w 2073835"/>
                <a:gd name="connsiteY71-456" fmla="*/ 50577 h 1018179"/>
                <a:gd name="connsiteX72-457" fmla="*/ 881341 w 2073835"/>
                <a:gd name="connsiteY72-458" fmla="*/ 107728 h 1018179"/>
                <a:gd name="connsiteX73-459" fmla="*/ 929904 w 2073835"/>
                <a:gd name="connsiteY73-460" fmla="*/ 142511 h 1018179"/>
                <a:gd name="connsiteX74-461" fmla="*/ 971678 w 2073835"/>
                <a:gd name="connsiteY74-462" fmla="*/ 140534 h 1018179"/>
                <a:gd name="connsiteX75-463" fmla="*/ 960141 w 2073835"/>
                <a:gd name="connsiteY75-464" fmla="*/ 125282 h 1018179"/>
                <a:gd name="connsiteX76-465" fmla="*/ 847922 w 2073835"/>
                <a:gd name="connsiteY76-466" fmla="*/ 13423 h 1018179"/>
                <a:gd name="connsiteX77-467" fmla="*/ 941222 w 2073835"/>
                <a:gd name="connsiteY77-468" fmla="*/ 1295 h 101817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 ang="0">
                  <a:pos x="connsiteX35-71" y="connsiteY35-72"/>
                </a:cxn>
                <a:cxn ang="0">
                  <a:pos x="connsiteX36-73" y="connsiteY36-74"/>
                </a:cxn>
                <a:cxn ang="0">
                  <a:pos x="connsiteX37-75" y="connsiteY37-76"/>
                </a:cxn>
                <a:cxn ang="0">
                  <a:pos x="connsiteX38-77" y="connsiteY38-78"/>
                </a:cxn>
                <a:cxn ang="0">
                  <a:pos x="connsiteX39-79" y="connsiteY39-80"/>
                </a:cxn>
                <a:cxn ang="0">
                  <a:pos x="connsiteX40-81" y="connsiteY40-82"/>
                </a:cxn>
                <a:cxn ang="0">
                  <a:pos x="connsiteX41-83" y="connsiteY41-84"/>
                </a:cxn>
                <a:cxn ang="0">
                  <a:pos x="connsiteX42-85" y="connsiteY42-86"/>
                </a:cxn>
                <a:cxn ang="0">
                  <a:pos x="connsiteX43-87" y="connsiteY43-88"/>
                </a:cxn>
                <a:cxn ang="0">
                  <a:pos x="connsiteX44-89" y="connsiteY44-90"/>
                </a:cxn>
                <a:cxn ang="0">
                  <a:pos x="connsiteX45-91" y="connsiteY45-92"/>
                </a:cxn>
                <a:cxn ang="0">
                  <a:pos x="connsiteX46-93" y="connsiteY46-94"/>
                </a:cxn>
                <a:cxn ang="0">
                  <a:pos x="connsiteX47-95" y="connsiteY47-96"/>
                </a:cxn>
                <a:cxn ang="0">
                  <a:pos x="connsiteX48-97" y="connsiteY48-98"/>
                </a:cxn>
                <a:cxn ang="0">
                  <a:pos x="connsiteX49-99" y="connsiteY49-100"/>
                </a:cxn>
                <a:cxn ang="0">
                  <a:pos x="connsiteX50-101" y="connsiteY50-102"/>
                </a:cxn>
                <a:cxn ang="0">
                  <a:pos x="connsiteX51-103" y="connsiteY51-104"/>
                </a:cxn>
                <a:cxn ang="0">
                  <a:pos x="connsiteX52-105" y="connsiteY52-106"/>
                </a:cxn>
                <a:cxn ang="0">
                  <a:pos x="connsiteX53-107" y="connsiteY53-108"/>
                </a:cxn>
                <a:cxn ang="0">
                  <a:pos x="connsiteX54-109" y="connsiteY54-110"/>
                </a:cxn>
                <a:cxn ang="0">
                  <a:pos x="connsiteX55-111" y="connsiteY55-112"/>
                </a:cxn>
                <a:cxn ang="0">
                  <a:pos x="connsiteX56-113" y="connsiteY56-114"/>
                </a:cxn>
                <a:cxn ang="0">
                  <a:pos x="connsiteX57-115" y="connsiteY57-116"/>
                </a:cxn>
                <a:cxn ang="0">
                  <a:pos x="connsiteX58-117" y="connsiteY58-118"/>
                </a:cxn>
                <a:cxn ang="0">
                  <a:pos x="connsiteX59-119" y="connsiteY59-120"/>
                </a:cxn>
                <a:cxn ang="0">
                  <a:pos x="connsiteX60-121" y="connsiteY60-122"/>
                </a:cxn>
                <a:cxn ang="0">
                  <a:pos x="connsiteX61-123" y="connsiteY61-124"/>
                </a:cxn>
                <a:cxn ang="0">
                  <a:pos x="connsiteX62-125" y="connsiteY62-126"/>
                </a:cxn>
                <a:cxn ang="0">
                  <a:pos x="connsiteX63-127" y="connsiteY63-128"/>
                </a:cxn>
                <a:cxn ang="0">
                  <a:pos x="connsiteX64-129" y="connsiteY64-130"/>
                </a:cxn>
                <a:cxn ang="0">
                  <a:pos x="connsiteX65-131" y="connsiteY65-132"/>
                </a:cxn>
                <a:cxn ang="0">
                  <a:pos x="connsiteX66-133" y="connsiteY66-134"/>
                </a:cxn>
                <a:cxn ang="0">
                  <a:pos x="connsiteX67-135" y="connsiteY67-136"/>
                </a:cxn>
                <a:cxn ang="0">
                  <a:pos x="connsiteX68-137" y="connsiteY68-138"/>
                </a:cxn>
                <a:cxn ang="0">
                  <a:pos x="connsiteX69-139" y="connsiteY69-140"/>
                </a:cxn>
                <a:cxn ang="0">
                  <a:pos x="connsiteX70-141" y="connsiteY70-142"/>
                </a:cxn>
                <a:cxn ang="0">
                  <a:pos x="connsiteX71-143" y="connsiteY71-144"/>
                </a:cxn>
                <a:cxn ang="0">
                  <a:pos x="connsiteX72-145" y="connsiteY72-146"/>
                </a:cxn>
                <a:cxn ang="0">
                  <a:pos x="connsiteX73-147" y="connsiteY73-148"/>
                </a:cxn>
                <a:cxn ang="0">
                  <a:pos x="connsiteX74-149" y="connsiteY74-150"/>
                </a:cxn>
                <a:cxn ang="0">
                  <a:pos x="connsiteX75-151" y="connsiteY75-152"/>
                </a:cxn>
                <a:cxn ang="0">
                  <a:pos x="connsiteX76-153" y="connsiteY76-154"/>
                </a:cxn>
                <a:cxn ang="0">
                  <a:pos x="connsiteX77-155" y="connsiteY77-156"/>
                </a:cxn>
              </a:cxnLst>
              <a:rect l="l" t="t" r="r" b="b"/>
              <a:pathLst>
                <a:path w="2073835" h="1018179">
                  <a:moveTo>
                    <a:pt x="941222" y="1295"/>
                  </a:moveTo>
                  <a:cubicBezTo>
                    <a:pt x="988502" y="4884"/>
                    <a:pt x="1042582" y="15877"/>
                    <a:pt x="1075324" y="33590"/>
                  </a:cubicBezTo>
                  <a:cubicBezTo>
                    <a:pt x="1108067" y="51303"/>
                    <a:pt x="1150410" y="89527"/>
                    <a:pt x="1184084" y="128259"/>
                  </a:cubicBezTo>
                  <a:lnTo>
                    <a:pt x="1212920" y="166945"/>
                  </a:lnTo>
                  <a:lnTo>
                    <a:pt x="1242709" y="174112"/>
                  </a:lnTo>
                  <a:lnTo>
                    <a:pt x="1238958" y="157124"/>
                  </a:lnTo>
                  <a:cubicBezTo>
                    <a:pt x="1225363" y="102775"/>
                    <a:pt x="1202918" y="31293"/>
                    <a:pt x="1183625" y="8652"/>
                  </a:cubicBezTo>
                  <a:cubicBezTo>
                    <a:pt x="1186124" y="6526"/>
                    <a:pt x="1190398" y="5769"/>
                    <a:pt x="1196051" y="6190"/>
                  </a:cubicBezTo>
                  <a:cubicBezTo>
                    <a:pt x="1235619" y="9136"/>
                    <a:pt x="1342742" y="69763"/>
                    <a:pt x="1381889" y="121834"/>
                  </a:cubicBezTo>
                  <a:cubicBezTo>
                    <a:pt x="1404259" y="151591"/>
                    <a:pt x="1426798" y="203993"/>
                    <a:pt x="1441247" y="253240"/>
                  </a:cubicBezTo>
                  <a:lnTo>
                    <a:pt x="1442778" y="260415"/>
                  </a:lnTo>
                  <a:lnTo>
                    <a:pt x="1476284" y="277306"/>
                  </a:lnTo>
                  <a:lnTo>
                    <a:pt x="1497407" y="262750"/>
                  </a:lnTo>
                  <a:cubicBezTo>
                    <a:pt x="1496959" y="206727"/>
                    <a:pt x="1491931" y="131974"/>
                    <a:pt x="1478496" y="105434"/>
                  </a:cubicBezTo>
                  <a:cubicBezTo>
                    <a:pt x="1501933" y="93596"/>
                    <a:pt x="1615120" y="193665"/>
                    <a:pt x="1644628" y="262020"/>
                  </a:cubicBezTo>
                  <a:cubicBezTo>
                    <a:pt x="1659383" y="296197"/>
                    <a:pt x="1668983" y="352427"/>
                    <a:pt x="1671460" y="403691"/>
                  </a:cubicBezTo>
                  <a:lnTo>
                    <a:pt x="1670350" y="445054"/>
                  </a:lnTo>
                  <a:lnTo>
                    <a:pt x="1694126" y="470904"/>
                  </a:lnTo>
                  <a:lnTo>
                    <a:pt x="1707195" y="443083"/>
                  </a:lnTo>
                  <a:cubicBezTo>
                    <a:pt x="1728416" y="391232"/>
                    <a:pt x="1745995" y="333637"/>
                    <a:pt x="1743850" y="303968"/>
                  </a:cubicBezTo>
                  <a:cubicBezTo>
                    <a:pt x="1770041" y="302098"/>
                    <a:pt x="1835805" y="438115"/>
                    <a:pt x="1836628" y="512562"/>
                  </a:cubicBezTo>
                  <a:cubicBezTo>
                    <a:pt x="1836937" y="540480"/>
                    <a:pt x="1829781" y="578721"/>
                    <a:pt x="1818797" y="616449"/>
                  </a:cubicBezTo>
                  <a:lnTo>
                    <a:pt x="1809330" y="643932"/>
                  </a:lnTo>
                  <a:lnTo>
                    <a:pt x="1835289" y="688763"/>
                  </a:lnTo>
                  <a:lnTo>
                    <a:pt x="1841046" y="678131"/>
                  </a:lnTo>
                  <a:cubicBezTo>
                    <a:pt x="1877090" y="635241"/>
                    <a:pt x="1921818" y="575135"/>
                    <a:pt x="1928839" y="546229"/>
                  </a:cubicBezTo>
                  <a:cubicBezTo>
                    <a:pt x="1954349" y="552449"/>
                    <a:pt x="1975421" y="702052"/>
                    <a:pt x="1953464" y="773194"/>
                  </a:cubicBezTo>
                  <a:cubicBezTo>
                    <a:pt x="1947975" y="790979"/>
                    <a:pt x="1937925" y="812119"/>
                    <a:pt x="1925321" y="833887"/>
                  </a:cubicBezTo>
                  <a:lnTo>
                    <a:pt x="1887788" y="889545"/>
                  </a:lnTo>
                  <a:lnTo>
                    <a:pt x="1901384" y="958383"/>
                  </a:lnTo>
                  <a:cubicBezTo>
                    <a:pt x="1901477" y="960231"/>
                    <a:pt x="1901571" y="962080"/>
                    <a:pt x="1901664" y="963928"/>
                  </a:cubicBezTo>
                  <a:lnTo>
                    <a:pt x="1911505" y="960749"/>
                  </a:lnTo>
                  <a:cubicBezTo>
                    <a:pt x="1950867" y="932901"/>
                    <a:pt x="2043479" y="854818"/>
                    <a:pt x="2059875" y="818704"/>
                  </a:cubicBezTo>
                  <a:cubicBezTo>
                    <a:pt x="2080786" y="828219"/>
                    <a:pt x="2077854" y="944947"/>
                    <a:pt x="2053441" y="1018052"/>
                  </a:cubicBezTo>
                  <a:cubicBezTo>
                    <a:pt x="2053423" y="1018094"/>
                    <a:pt x="2053406" y="1018137"/>
                    <a:pt x="2053388" y="1018179"/>
                  </a:cubicBezTo>
                  <a:lnTo>
                    <a:pt x="1827546" y="1018179"/>
                  </a:lnTo>
                  <a:lnTo>
                    <a:pt x="1826757" y="1011530"/>
                  </a:lnTo>
                  <a:lnTo>
                    <a:pt x="1286369" y="1011530"/>
                  </a:lnTo>
                  <a:lnTo>
                    <a:pt x="1284390" y="991895"/>
                  </a:lnTo>
                  <a:cubicBezTo>
                    <a:pt x="1256743" y="856791"/>
                    <a:pt x="1137203" y="755160"/>
                    <a:pt x="993926" y="755160"/>
                  </a:cubicBezTo>
                  <a:cubicBezTo>
                    <a:pt x="850649" y="755160"/>
                    <a:pt x="731109" y="856791"/>
                    <a:pt x="703463" y="991895"/>
                  </a:cubicBezTo>
                  <a:lnTo>
                    <a:pt x="701483" y="1011530"/>
                  </a:lnTo>
                  <a:lnTo>
                    <a:pt x="83785" y="1011530"/>
                  </a:lnTo>
                  <a:cubicBezTo>
                    <a:pt x="83931" y="1008643"/>
                    <a:pt x="84076" y="1005757"/>
                    <a:pt x="84222" y="1002870"/>
                  </a:cubicBezTo>
                  <a:lnTo>
                    <a:pt x="39947" y="1005608"/>
                  </a:lnTo>
                  <a:cubicBezTo>
                    <a:pt x="23769" y="1007454"/>
                    <a:pt x="10305" y="1010281"/>
                    <a:pt x="1517" y="1014873"/>
                  </a:cubicBezTo>
                  <a:cubicBezTo>
                    <a:pt x="-7588" y="997412"/>
                    <a:pt x="45598" y="928657"/>
                    <a:pt x="101434" y="882551"/>
                  </a:cubicBezTo>
                  <a:cubicBezTo>
                    <a:pt x="101439" y="882547"/>
                    <a:pt x="101444" y="882544"/>
                    <a:pt x="101449" y="882540"/>
                  </a:cubicBezTo>
                  <a:lnTo>
                    <a:pt x="118438" y="796523"/>
                  </a:lnTo>
                  <a:lnTo>
                    <a:pt x="90983" y="806526"/>
                  </a:lnTo>
                  <a:cubicBezTo>
                    <a:pt x="53068" y="821590"/>
                    <a:pt x="17471" y="838638"/>
                    <a:pt x="3409" y="852621"/>
                  </a:cubicBezTo>
                  <a:cubicBezTo>
                    <a:pt x="-15089" y="833988"/>
                    <a:pt x="45130" y="695427"/>
                    <a:pt x="101028" y="646249"/>
                  </a:cubicBezTo>
                  <a:cubicBezTo>
                    <a:pt x="121991" y="627807"/>
                    <a:pt x="155646" y="608291"/>
                    <a:pt x="191411" y="592012"/>
                  </a:cubicBezTo>
                  <a:lnTo>
                    <a:pt x="215724" y="582337"/>
                  </a:lnTo>
                  <a:lnTo>
                    <a:pt x="248732" y="530134"/>
                  </a:lnTo>
                  <a:lnTo>
                    <a:pt x="193673" y="531208"/>
                  </a:lnTo>
                  <a:cubicBezTo>
                    <a:pt x="152922" y="533178"/>
                    <a:pt x="113723" y="537776"/>
                    <a:pt x="95890" y="546450"/>
                  </a:cubicBezTo>
                  <a:cubicBezTo>
                    <a:pt x="84425" y="522829"/>
                    <a:pt x="186280" y="411246"/>
                    <a:pt x="255095" y="382827"/>
                  </a:cubicBezTo>
                  <a:cubicBezTo>
                    <a:pt x="289503" y="368617"/>
                    <a:pt x="345879" y="359912"/>
                    <a:pt x="397175" y="358249"/>
                  </a:cubicBezTo>
                  <a:lnTo>
                    <a:pt x="404243" y="358551"/>
                  </a:lnTo>
                  <a:lnTo>
                    <a:pt x="449181" y="324533"/>
                  </a:lnTo>
                  <a:lnTo>
                    <a:pt x="440910" y="321817"/>
                  </a:lnTo>
                  <a:cubicBezTo>
                    <a:pt x="387218" y="305821"/>
                    <a:pt x="314275" y="288712"/>
                    <a:pt x="284963" y="293776"/>
                  </a:cubicBezTo>
                  <a:cubicBezTo>
                    <a:pt x="280515" y="267898"/>
                    <a:pt x="409371" y="189023"/>
                    <a:pt x="483374" y="180851"/>
                  </a:cubicBezTo>
                  <a:cubicBezTo>
                    <a:pt x="525001" y="176254"/>
                    <a:pt x="591399" y="186076"/>
                    <a:pt x="644966" y="201719"/>
                  </a:cubicBezTo>
                  <a:lnTo>
                    <a:pt x="654610" y="205195"/>
                  </a:lnTo>
                  <a:lnTo>
                    <a:pt x="659458" y="202751"/>
                  </a:lnTo>
                  <a:lnTo>
                    <a:pt x="693065" y="191267"/>
                  </a:lnTo>
                  <a:lnTo>
                    <a:pt x="667080" y="172930"/>
                  </a:lnTo>
                  <a:cubicBezTo>
                    <a:pt x="620425" y="141914"/>
                    <a:pt x="555690" y="104196"/>
                    <a:pt x="526180" y="100454"/>
                  </a:cubicBezTo>
                  <a:cubicBezTo>
                    <a:pt x="528673" y="80919"/>
                    <a:pt x="611592" y="54837"/>
                    <a:pt x="683757" y="48863"/>
                  </a:cubicBezTo>
                  <a:cubicBezTo>
                    <a:pt x="707812" y="46871"/>
                    <a:pt x="730673" y="47114"/>
                    <a:pt x="748960" y="50577"/>
                  </a:cubicBezTo>
                  <a:cubicBezTo>
                    <a:pt x="785536" y="57505"/>
                    <a:pt x="837491" y="81058"/>
                    <a:pt x="881341" y="107728"/>
                  </a:cubicBezTo>
                  <a:lnTo>
                    <a:pt x="929904" y="142511"/>
                  </a:lnTo>
                  <a:lnTo>
                    <a:pt x="971678" y="140534"/>
                  </a:lnTo>
                  <a:lnTo>
                    <a:pt x="960141" y="125282"/>
                  </a:lnTo>
                  <a:cubicBezTo>
                    <a:pt x="925115" y="81557"/>
                    <a:pt x="874900" y="25954"/>
                    <a:pt x="847922" y="13423"/>
                  </a:cubicBezTo>
                  <a:cubicBezTo>
                    <a:pt x="853462" y="1521"/>
                    <a:pt x="893941" y="-2294"/>
                    <a:pt x="941222" y="1295"/>
                  </a:cubicBezTo>
                  <a:close/>
                </a:path>
              </a:pathLst>
            </a:cu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solidFill>
                    <a:schemeClr val="tx1"/>
                  </a:solidFill>
                  <a:latin typeface="微软雅黑" panose="020B0503020204020204" charset="-122"/>
                  <a:ea typeface="微软雅黑" panose="020B0503020204020204" charset="-122"/>
                </a:rPr>
                <a:t>素质目标</a:t>
              </a:r>
              <a:endParaRPr lang="en-US" altLang="zh-CN" sz="1600" b="1" dirty="0">
                <a:solidFill>
                  <a:schemeClr val="tx1"/>
                </a:solidFill>
                <a:latin typeface="微软雅黑" panose="020B0503020204020204" charset="-122"/>
                <a:ea typeface="微软雅黑" panose="020B0503020204020204" charset="-122"/>
              </a:endParaRPr>
            </a:p>
          </p:txBody>
        </p:sp>
        <p:sp>
          <p:nvSpPr>
            <p:cNvPr id="39" name="矩形 38"/>
            <p:cNvSpPr/>
            <p:nvPr/>
          </p:nvSpPr>
          <p:spPr>
            <a:xfrm>
              <a:off x="8574645" y="2007077"/>
              <a:ext cx="2817609" cy="1598163"/>
            </a:xfrm>
            <a:prstGeom prst="rect">
              <a:avLst/>
            </a:prstGeom>
            <a:solidFill>
              <a:schemeClr val="bg1">
                <a:lumMod val="9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900" dirty="0">
                <a:solidFill>
                  <a:schemeClr val="tx1"/>
                </a:solidFill>
                <a:latin typeface="微软雅黑" panose="020B0503020204020204" charset="-122"/>
                <a:ea typeface="微软雅黑" panose="020B0503020204020204" charset="-122"/>
              </a:endParaRPr>
            </a:p>
          </p:txBody>
        </p:sp>
        <p:grpSp>
          <p:nvGrpSpPr>
            <p:cNvPr id="40" name="组合 37"/>
            <p:cNvGrpSpPr/>
            <p:nvPr/>
          </p:nvGrpSpPr>
          <p:grpSpPr>
            <a:xfrm>
              <a:off x="9878627" y="3455784"/>
              <a:ext cx="182961" cy="1278056"/>
              <a:chOff x="6038577" y="2302601"/>
              <a:chExt cx="130628" cy="975087"/>
            </a:xfrm>
          </p:grpSpPr>
          <p:cxnSp>
            <p:nvCxnSpPr>
              <p:cNvPr id="41" name="直接连接符 40"/>
              <p:cNvCxnSpPr>
                <a:endCxn id="44" idx="0"/>
              </p:cNvCxnSpPr>
              <p:nvPr/>
            </p:nvCxnSpPr>
            <p:spPr>
              <a:xfrm flipH="1">
                <a:off x="6103891" y="2302601"/>
                <a:ext cx="5988" cy="844459"/>
              </a:xfrm>
              <a:prstGeom prst="line">
                <a:avLst/>
              </a:prstGeom>
              <a:gradFill flip="none" rotWithShape="1">
                <a:gsLst>
                  <a:gs pos="0">
                    <a:srgbClr val="BE1247"/>
                  </a:gs>
                  <a:gs pos="33000">
                    <a:srgbClr val="D2144F"/>
                  </a:gs>
                  <a:gs pos="96000">
                    <a:srgbClr val="F87477"/>
                  </a:gs>
                  <a:gs pos="100000">
                    <a:srgbClr val="FA9496"/>
                  </a:gs>
                </a:gsLst>
                <a:lin ang="0" scaled="1"/>
                <a:tileRect/>
              </a:gradFill>
              <a:ln w="3175">
                <a:solidFill>
                  <a:srgbClr val="FF7F7F"/>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cxnSp>
          <p:sp>
            <p:nvSpPr>
              <p:cNvPr id="44" name="椭圆 43"/>
              <p:cNvSpPr/>
              <p:nvPr/>
            </p:nvSpPr>
            <p:spPr>
              <a:xfrm>
                <a:off x="6038577" y="3147060"/>
                <a:ext cx="130628" cy="130628"/>
              </a:xfrm>
              <a:prstGeom prst="ellipse">
                <a:avLst/>
              </a:prstGeom>
              <a:solidFill>
                <a:schemeClr val="bg1">
                  <a:lumMod val="95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900">
                  <a:solidFill>
                    <a:schemeClr val="tx1"/>
                  </a:solidFill>
                  <a:latin typeface="微软雅黑" panose="020B0503020204020204" charset="-122"/>
                  <a:ea typeface="微软雅黑" panose="020B0503020204020204" charset="-122"/>
                </a:endParaRPr>
              </a:p>
            </p:txBody>
          </p:sp>
        </p:grpSp>
        <p:sp>
          <p:nvSpPr>
            <p:cNvPr id="49" name="文本框 14"/>
            <p:cNvSpPr txBox="1"/>
            <p:nvPr/>
          </p:nvSpPr>
          <p:spPr>
            <a:xfrm>
              <a:off x="8647381" y="2072857"/>
              <a:ext cx="2789511" cy="945516"/>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5000"/>
                </a:lnSpc>
                <a:spcBef>
                  <a:spcPct val="0"/>
                </a:spcBef>
                <a:spcAft>
                  <a:spcPct val="0"/>
                </a:spcAft>
              </a:pPr>
              <a:r>
                <a:rPr lang="zh-CN" altLang="en-US" sz="1000" b="1" dirty="0">
                  <a:solidFill>
                    <a:schemeClr val="tx1">
                      <a:lumMod val="50000"/>
                      <a:lumOff val="50000"/>
                    </a:schemeClr>
                  </a:solidFill>
                  <a:latin typeface="微软雅黑" panose="020B0503020204020204" charset="-122"/>
                  <a:ea typeface="微软雅黑" panose="020B0503020204020204" charset="-122"/>
                  <a:sym typeface="Gill Sans" charset="0"/>
                </a:rPr>
                <a:t>◇ 有以人为本的工作理念，敬老爱老，</a:t>
              </a:r>
              <a:endParaRPr lang="zh-CN" altLang="en-US" sz="1000" b="1" dirty="0">
                <a:solidFill>
                  <a:schemeClr val="tx1">
                    <a:lumMod val="50000"/>
                    <a:lumOff val="50000"/>
                  </a:schemeClr>
                </a:solidFill>
                <a:latin typeface="微软雅黑" panose="020B0503020204020204" charset="-122"/>
                <a:ea typeface="微软雅黑" panose="020B0503020204020204" charset="-122"/>
                <a:sym typeface="Gill Sans" charset="0"/>
              </a:endParaRPr>
            </a:p>
            <a:p>
              <a:pPr fontAlgn="base">
                <a:lnSpc>
                  <a:spcPct val="125000"/>
                </a:lnSpc>
                <a:spcBef>
                  <a:spcPct val="0"/>
                </a:spcBef>
                <a:spcAft>
                  <a:spcPct val="0"/>
                </a:spcAft>
              </a:pPr>
              <a:r>
                <a:rPr lang="zh-CN" altLang="en-US" sz="1000" b="1" dirty="0">
                  <a:solidFill>
                    <a:schemeClr val="tx1">
                      <a:lumMod val="50000"/>
                      <a:lumOff val="50000"/>
                    </a:schemeClr>
                  </a:solidFill>
                  <a:latin typeface="微软雅黑" panose="020B0503020204020204" charset="-122"/>
                  <a:ea typeface="微软雅黑" panose="020B0503020204020204" charset="-122"/>
                  <a:sym typeface="Gill Sans" charset="0"/>
                </a:rPr>
                <a:t>◇ 与小组分享学习经验，以团队协作的形式讨论不掌握老年人身体观察的方法</a:t>
              </a:r>
              <a:endParaRPr lang="zh-CN" altLang="en-US" sz="1000" b="1" dirty="0">
                <a:solidFill>
                  <a:schemeClr val="tx1">
                    <a:lumMod val="50000"/>
                    <a:lumOff val="50000"/>
                  </a:schemeClr>
                </a:solidFill>
                <a:latin typeface="微软雅黑" panose="020B0503020204020204" charset="-122"/>
                <a:ea typeface="微软雅黑" panose="020B0503020204020204" charset="-122"/>
                <a:sym typeface="Gill Sans" charset="0"/>
              </a:endParaRPr>
            </a:p>
          </p:txBody>
        </p:sp>
      </p:grpSp>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900" decel="100000" fill="hold"/>
                                        <p:tgtEl>
                                          <p:spTgt spid="2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100"/>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1000"/>
                                        <p:tgtEl>
                                          <p:spTgt spid="30"/>
                                        </p:tgtEl>
                                      </p:cBhvr>
                                    </p:animEffect>
                                    <p:anim calcmode="lin" valueType="num">
                                      <p:cBhvr>
                                        <p:cTn id="14" dur="1000" fill="hold"/>
                                        <p:tgtEl>
                                          <p:spTgt spid="30"/>
                                        </p:tgtEl>
                                        <p:attrNameLst>
                                          <p:attrName>ppt_x</p:attrName>
                                        </p:attrNameLst>
                                      </p:cBhvr>
                                      <p:tavLst>
                                        <p:tav tm="0">
                                          <p:val>
                                            <p:strVal val="#ppt_x"/>
                                          </p:val>
                                        </p:tav>
                                        <p:tav tm="100000">
                                          <p:val>
                                            <p:strVal val="#ppt_x"/>
                                          </p:val>
                                        </p:tav>
                                      </p:tavLst>
                                    </p:anim>
                                    <p:anim calcmode="lin" valueType="num">
                                      <p:cBhvr>
                                        <p:cTn id="15" dur="900" decel="100000" fill="hold"/>
                                        <p:tgtEl>
                                          <p:spTgt spid="30"/>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20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1000"/>
                                        <p:tgtEl>
                                          <p:spTgt spid="37"/>
                                        </p:tgtEl>
                                      </p:cBhvr>
                                    </p:animEffect>
                                    <p:anim calcmode="lin" valueType="num">
                                      <p:cBhvr>
                                        <p:cTn id="20" dur="1000" fill="hold"/>
                                        <p:tgtEl>
                                          <p:spTgt spid="37"/>
                                        </p:tgtEl>
                                        <p:attrNameLst>
                                          <p:attrName>ppt_x</p:attrName>
                                        </p:attrNameLst>
                                      </p:cBhvr>
                                      <p:tavLst>
                                        <p:tav tm="0">
                                          <p:val>
                                            <p:strVal val="#ppt_x"/>
                                          </p:val>
                                        </p:tav>
                                        <p:tav tm="100000">
                                          <p:val>
                                            <p:strVal val="#ppt_x"/>
                                          </p:val>
                                        </p:tav>
                                      </p:tavLst>
                                    </p:anim>
                                    <p:anim calcmode="lin" valueType="num">
                                      <p:cBhvr>
                                        <p:cTn id="21" dur="900" decel="100000" fill="hold"/>
                                        <p:tgtEl>
                                          <p:spTgt spid="37"/>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5135880" cy="398780"/>
            <a:chOff x="162802" y="106676"/>
            <a:chExt cx="6847522" cy="590681"/>
          </a:xfrm>
        </p:grpSpPr>
        <p:sp>
          <p:nvSpPr>
            <p:cNvPr id="9" name="文本框 8"/>
            <p:cNvSpPr txBox="1"/>
            <p:nvPr/>
          </p:nvSpPr>
          <p:spPr>
            <a:xfrm>
              <a:off x="923920" y="106676"/>
              <a:ext cx="6086404" cy="590681"/>
            </a:xfrm>
            <a:prstGeom prst="rect">
              <a:avLst/>
            </a:prstGeom>
            <a:noFill/>
          </p:spPr>
          <p:txBody>
            <a:bodyPr wrap="square" rtlCol="0">
              <a:spAutoFit/>
            </a:bodyPr>
            <a:lstStyle/>
            <a:p>
              <a:r>
                <a:rPr sz="2000" b="0">
                  <a:solidFill>
                    <a:srgbClr val="FF7F7F"/>
                  </a:solidFill>
                  <a:latin typeface="微软雅黑" panose="020B0503020204020204" charset="-122"/>
                  <a:ea typeface="微软雅黑" panose="020B0503020204020204" charset="-122"/>
                </a:rPr>
                <a:t>子任务1  为老年人测量体温</a:t>
              </a:r>
              <a:endParaRPr sz="2000"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
        <p:nvSpPr>
          <p:cNvPr id="2" name="文本框 1"/>
          <p:cNvSpPr txBox="1"/>
          <p:nvPr/>
        </p:nvSpPr>
        <p:spPr>
          <a:xfrm>
            <a:off x="692785" y="548640"/>
            <a:ext cx="2505075" cy="368300"/>
          </a:xfrm>
          <a:prstGeom prst="rect">
            <a:avLst/>
          </a:prstGeom>
          <a:noFill/>
        </p:spPr>
        <p:txBody>
          <a:bodyPr wrap="square" rtlCol="0">
            <a:spAutoFit/>
          </a:bodyPr>
          <a:p>
            <a:r>
              <a:rPr lang="zh-CN" altLang="en-US"/>
              <a:t>二、为老年人测量体温</a:t>
            </a:r>
            <a:endParaRPr lang="zh-CN" altLang="en-US"/>
          </a:p>
        </p:txBody>
      </p:sp>
      <p:sp>
        <p:nvSpPr>
          <p:cNvPr id="100" name="文本框 99"/>
          <p:cNvSpPr txBox="1"/>
          <p:nvPr/>
        </p:nvSpPr>
        <p:spPr>
          <a:xfrm>
            <a:off x="692785" y="1325563"/>
            <a:ext cx="5080000" cy="1060450"/>
          </a:xfrm>
          <a:prstGeom prst="rect">
            <a:avLst/>
          </a:prstGeom>
          <a:noFill/>
          <a:ln w="9525">
            <a:noFill/>
          </a:ln>
        </p:spPr>
        <p:txBody>
          <a:bodyPr>
            <a:spAutoFit/>
          </a:bodyPr>
          <a:p>
            <a:pPr indent="355600">
              <a:lnSpc>
                <a:spcPct val="150000"/>
              </a:lnSpc>
            </a:pPr>
            <a:r>
              <a:rPr lang="zh-CN" sz="1400">
                <a:ea typeface="宋体" panose="02010600030101010101" pitchFamily="2" charset="-122"/>
              </a:rPr>
              <a:t>（一）操作目的</a:t>
            </a:r>
            <a:endParaRPr lang="zh-CN" sz="1400">
              <a:ea typeface="宋体" panose="02010600030101010101" pitchFamily="2" charset="-122"/>
            </a:endParaRPr>
          </a:p>
          <a:p>
            <a:pPr indent="355600">
              <a:lnSpc>
                <a:spcPct val="150000"/>
              </a:lnSpc>
            </a:pPr>
            <a:r>
              <a:rPr lang="zh-CN" altLang="en-US" sz="1400"/>
              <a:t>（二）常用的测量体温的用具和使用方法</a:t>
            </a:r>
            <a:endParaRPr lang="zh-CN" altLang="en-US" sz="1400"/>
          </a:p>
          <a:p>
            <a:pPr indent="355600">
              <a:lnSpc>
                <a:spcPct val="150000"/>
              </a:lnSpc>
            </a:pPr>
            <a:r>
              <a:rPr lang="zh-CN" altLang="en-US" sz="1400"/>
              <a:t>（三）操作实施流程</a:t>
            </a:r>
            <a:endParaRPr lang="zh-CN" altLang="en-US" sz="1400"/>
          </a:p>
        </p:txBody>
      </p:sp>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4535834" cy="361950"/>
            <a:chOff x="162802" y="106676"/>
            <a:chExt cx="6047498" cy="536128"/>
          </a:xfrm>
        </p:grpSpPr>
        <p:sp>
          <p:nvSpPr>
            <p:cNvPr id="9" name="文本框 8"/>
            <p:cNvSpPr txBox="1"/>
            <p:nvPr/>
          </p:nvSpPr>
          <p:spPr>
            <a:xfrm>
              <a:off x="924078" y="106676"/>
              <a:ext cx="5286222" cy="536128"/>
            </a:xfrm>
            <a:prstGeom prst="rect">
              <a:avLst/>
            </a:prstGeom>
            <a:noFill/>
          </p:spPr>
          <p:txBody>
            <a:bodyPr wrap="square" rtlCol="0">
              <a:spAutoFit/>
            </a:bodyPr>
            <a:lstStyle/>
            <a:p>
              <a:r>
                <a:rPr lang="zh-CN" altLang="en-US" sz="1755" b="0">
                  <a:solidFill>
                    <a:srgbClr val="FF7F7F"/>
                  </a:solidFill>
                  <a:latin typeface="微软雅黑" panose="020B0503020204020204" charset="-122"/>
                  <a:ea typeface="微软雅黑" panose="020B0503020204020204" charset="-122"/>
                </a:rPr>
                <a:t>测量体温的用具</a:t>
              </a:r>
              <a:endParaRPr lang="zh-CN" altLang="en-US" sz="1755"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
        <p:nvSpPr>
          <p:cNvPr id="30" name="Freeform 6"/>
          <p:cNvSpPr>
            <a:spLocks noChangeArrowheads="1"/>
          </p:cNvSpPr>
          <p:nvPr/>
        </p:nvSpPr>
        <p:spPr bwMode="auto">
          <a:xfrm>
            <a:off x="1282065" y="3581400"/>
            <a:ext cx="2043430" cy="511810"/>
          </a:xfrm>
          <a:custGeom>
            <a:avLst/>
            <a:gdLst>
              <a:gd name="T0" fmla="*/ 2147483647 w 4367"/>
              <a:gd name="T1" fmla="*/ 2147483647 h 2224"/>
              <a:gd name="T2" fmla="*/ 2147483647 w 4367"/>
              <a:gd name="T3" fmla="*/ 2147483647 h 2224"/>
              <a:gd name="T4" fmla="*/ 2147483647 w 4367"/>
              <a:gd name="T5" fmla="*/ 2147483647 h 2224"/>
              <a:gd name="T6" fmla="*/ 2147483647 w 4367"/>
              <a:gd name="T7" fmla="*/ 0 h 2224"/>
              <a:gd name="T8" fmla="*/ 2147483647 w 4367"/>
              <a:gd name="T9" fmla="*/ 2147483647 h 2224"/>
              <a:gd name="T10" fmla="*/ 2147483647 w 4367"/>
              <a:gd name="T11" fmla="*/ 2147483647 h 2224"/>
              <a:gd name="T12" fmla="*/ 2147483647 w 4367"/>
              <a:gd name="T13" fmla="*/ 2147483647 h 2224"/>
              <a:gd name="T14" fmla="*/ 2147483647 w 4367"/>
              <a:gd name="T15" fmla="*/ 2147483647 h 2224"/>
              <a:gd name="T16" fmla="*/ 2147483647 w 4367"/>
              <a:gd name="T17" fmla="*/ 2147483647 h 2224"/>
              <a:gd name="T18" fmla="*/ 2147483647 w 4367"/>
              <a:gd name="T19" fmla="*/ 2147483647 h 2224"/>
              <a:gd name="T20" fmla="*/ 2147483647 w 4367"/>
              <a:gd name="T21" fmla="*/ 2147483647 h 2224"/>
              <a:gd name="T22" fmla="*/ 0 w 4367"/>
              <a:gd name="T23" fmla="*/ 2147483647 h 2224"/>
              <a:gd name="T24" fmla="*/ 0 w 4367"/>
              <a:gd name="T25" fmla="*/ 2147483647 h 2224"/>
              <a:gd name="T26" fmla="*/ 2147483647 w 4367"/>
              <a:gd name="T27" fmla="*/ 2147483647 h 222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367"/>
              <a:gd name="T43" fmla="*/ 0 h 2224"/>
              <a:gd name="T44" fmla="*/ 4367 w 4367"/>
              <a:gd name="T45" fmla="*/ 2224 h 222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367" h="2224">
                <a:moveTo>
                  <a:pt x="222" y="230"/>
                </a:moveTo>
                <a:lnTo>
                  <a:pt x="3400" y="230"/>
                </a:lnTo>
                <a:lnTo>
                  <a:pt x="3433" y="174"/>
                </a:lnTo>
                <a:lnTo>
                  <a:pt x="3533" y="0"/>
                </a:lnTo>
                <a:lnTo>
                  <a:pt x="3634" y="174"/>
                </a:lnTo>
                <a:lnTo>
                  <a:pt x="3667" y="230"/>
                </a:lnTo>
                <a:lnTo>
                  <a:pt x="4146" y="230"/>
                </a:lnTo>
                <a:cubicBezTo>
                  <a:pt x="4267" y="230"/>
                  <a:pt x="4367" y="330"/>
                  <a:pt x="4367" y="452"/>
                </a:cubicBezTo>
                <a:lnTo>
                  <a:pt x="4367" y="2003"/>
                </a:lnTo>
                <a:cubicBezTo>
                  <a:pt x="4367" y="2124"/>
                  <a:pt x="4267" y="2224"/>
                  <a:pt x="4146" y="2224"/>
                </a:cubicBezTo>
                <a:lnTo>
                  <a:pt x="222" y="2224"/>
                </a:lnTo>
                <a:cubicBezTo>
                  <a:pt x="100" y="2224"/>
                  <a:pt x="0" y="2124"/>
                  <a:pt x="0" y="2003"/>
                </a:cubicBezTo>
                <a:lnTo>
                  <a:pt x="0" y="452"/>
                </a:lnTo>
                <a:cubicBezTo>
                  <a:pt x="0" y="330"/>
                  <a:pt x="100" y="230"/>
                  <a:pt x="222" y="230"/>
                </a:cubicBezTo>
                <a:close/>
              </a:path>
            </a:pathLst>
          </a:custGeom>
          <a:solidFill>
            <a:srgbClr val="FF7F7F"/>
          </a:solidFill>
          <a:ln>
            <a:noFill/>
          </a:ln>
        </p:spPr>
        <p:txBody>
          <a:bodyPr lIns="91437" tIns="45718" rIns="91437" bIns="45718"/>
          <a:lstStyle/>
          <a:p>
            <a:endParaRPr lang="zh-CN" altLang="en-US" sz="995" dirty="0"/>
          </a:p>
        </p:txBody>
      </p:sp>
      <p:sp>
        <p:nvSpPr>
          <p:cNvPr id="36" name="Freeform 6"/>
          <p:cNvSpPr>
            <a:spLocks noChangeArrowheads="1"/>
          </p:cNvSpPr>
          <p:nvPr/>
        </p:nvSpPr>
        <p:spPr bwMode="auto">
          <a:xfrm>
            <a:off x="3550285" y="3581400"/>
            <a:ext cx="2043430" cy="511175"/>
          </a:xfrm>
          <a:custGeom>
            <a:avLst/>
            <a:gdLst>
              <a:gd name="T0" fmla="*/ 2147483647 w 4367"/>
              <a:gd name="T1" fmla="*/ 2147483647 h 2224"/>
              <a:gd name="T2" fmla="*/ 2147483647 w 4367"/>
              <a:gd name="T3" fmla="*/ 2147483647 h 2224"/>
              <a:gd name="T4" fmla="*/ 2147483647 w 4367"/>
              <a:gd name="T5" fmla="*/ 2147483647 h 2224"/>
              <a:gd name="T6" fmla="*/ 2147483647 w 4367"/>
              <a:gd name="T7" fmla="*/ 0 h 2224"/>
              <a:gd name="T8" fmla="*/ 2147483647 w 4367"/>
              <a:gd name="T9" fmla="*/ 2147483647 h 2224"/>
              <a:gd name="T10" fmla="*/ 2147483647 w 4367"/>
              <a:gd name="T11" fmla="*/ 2147483647 h 2224"/>
              <a:gd name="T12" fmla="*/ 2147483647 w 4367"/>
              <a:gd name="T13" fmla="*/ 2147483647 h 2224"/>
              <a:gd name="T14" fmla="*/ 2147483647 w 4367"/>
              <a:gd name="T15" fmla="*/ 2147483647 h 2224"/>
              <a:gd name="T16" fmla="*/ 2147483647 w 4367"/>
              <a:gd name="T17" fmla="*/ 2147483647 h 2224"/>
              <a:gd name="T18" fmla="*/ 2147483647 w 4367"/>
              <a:gd name="T19" fmla="*/ 2147483647 h 2224"/>
              <a:gd name="T20" fmla="*/ 2147483647 w 4367"/>
              <a:gd name="T21" fmla="*/ 2147483647 h 2224"/>
              <a:gd name="T22" fmla="*/ 0 w 4367"/>
              <a:gd name="T23" fmla="*/ 2147483647 h 2224"/>
              <a:gd name="T24" fmla="*/ 0 w 4367"/>
              <a:gd name="T25" fmla="*/ 2147483647 h 2224"/>
              <a:gd name="T26" fmla="*/ 2147483647 w 4367"/>
              <a:gd name="T27" fmla="*/ 2147483647 h 222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367"/>
              <a:gd name="T43" fmla="*/ 0 h 2224"/>
              <a:gd name="T44" fmla="*/ 4367 w 4367"/>
              <a:gd name="T45" fmla="*/ 2224 h 222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367" h="2224">
                <a:moveTo>
                  <a:pt x="222" y="230"/>
                </a:moveTo>
                <a:lnTo>
                  <a:pt x="3400" y="230"/>
                </a:lnTo>
                <a:lnTo>
                  <a:pt x="3433" y="174"/>
                </a:lnTo>
                <a:lnTo>
                  <a:pt x="3533" y="0"/>
                </a:lnTo>
                <a:lnTo>
                  <a:pt x="3634" y="174"/>
                </a:lnTo>
                <a:lnTo>
                  <a:pt x="3667" y="230"/>
                </a:lnTo>
                <a:lnTo>
                  <a:pt x="4146" y="230"/>
                </a:lnTo>
                <a:cubicBezTo>
                  <a:pt x="4267" y="230"/>
                  <a:pt x="4367" y="330"/>
                  <a:pt x="4367" y="452"/>
                </a:cubicBezTo>
                <a:lnTo>
                  <a:pt x="4367" y="2003"/>
                </a:lnTo>
                <a:cubicBezTo>
                  <a:pt x="4367" y="2124"/>
                  <a:pt x="4267" y="2224"/>
                  <a:pt x="4146" y="2224"/>
                </a:cubicBezTo>
                <a:lnTo>
                  <a:pt x="222" y="2224"/>
                </a:lnTo>
                <a:cubicBezTo>
                  <a:pt x="100" y="2224"/>
                  <a:pt x="0" y="2124"/>
                  <a:pt x="0" y="2003"/>
                </a:cubicBezTo>
                <a:lnTo>
                  <a:pt x="0" y="452"/>
                </a:lnTo>
                <a:cubicBezTo>
                  <a:pt x="0" y="330"/>
                  <a:pt x="100" y="230"/>
                  <a:pt x="222" y="230"/>
                </a:cubicBezTo>
                <a:close/>
              </a:path>
            </a:pathLst>
          </a:custGeom>
          <a:solidFill>
            <a:srgbClr val="BFBFBF"/>
          </a:solidFill>
          <a:ln>
            <a:noFill/>
          </a:ln>
        </p:spPr>
        <p:txBody>
          <a:bodyPr lIns="91437" tIns="45718" rIns="91437" bIns="45718"/>
          <a:lstStyle/>
          <a:p>
            <a:endParaRPr lang="zh-CN" altLang="en-US" sz="995" dirty="0"/>
          </a:p>
        </p:txBody>
      </p:sp>
      <p:sp>
        <p:nvSpPr>
          <p:cNvPr id="58" name="Freeform 6"/>
          <p:cNvSpPr>
            <a:spLocks noChangeArrowheads="1"/>
          </p:cNvSpPr>
          <p:nvPr/>
        </p:nvSpPr>
        <p:spPr bwMode="auto">
          <a:xfrm>
            <a:off x="5856605" y="3582035"/>
            <a:ext cx="2043430" cy="511175"/>
          </a:xfrm>
          <a:custGeom>
            <a:avLst/>
            <a:gdLst>
              <a:gd name="T0" fmla="*/ 2147483647 w 4367"/>
              <a:gd name="T1" fmla="*/ 2147483647 h 2224"/>
              <a:gd name="T2" fmla="*/ 2147483647 w 4367"/>
              <a:gd name="T3" fmla="*/ 2147483647 h 2224"/>
              <a:gd name="T4" fmla="*/ 2147483647 w 4367"/>
              <a:gd name="T5" fmla="*/ 2147483647 h 2224"/>
              <a:gd name="T6" fmla="*/ 2147483647 w 4367"/>
              <a:gd name="T7" fmla="*/ 0 h 2224"/>
              <a:gd name="T8" fmla="*/ 2147483647 w 4367"/>
              <a:gd name="T9" fmla="*/ 2147483647 h 2224"/>
              <a:gd name="T10" fmla="*/ 2147483647 w 4367"/>
              <a:gd name="T11" fmla="*/ 2147483647 h 2224"/>
              <a:gd name="T12" fmla="*/ 2147483647 w 4367"/>
              <a:gd name="T13" fmla="*/ 2147483647 h 2224"/>
              <a:gd name="T14" fmla="*/ 2147483647 w 4367"/>
              <a:gd name="T15" fmla="*/ 2147483647 h 2224"/>
              <a:gd name="T16" fmla="*/ 2147483647 w 4367"/>
              <a:gd name="T17" fmla="*/ 2147483647 h 2224"/>
              <a:gd name="T18" fmla="*/ 2147483647 w 4367"/>
              <a:gd name="T19" fmla="*/ 2147483647 h 2224"/>
              <a:gd name="T20" fmla="*/ 2147483647 w 4367"/>
              <a:gd name="T21" fmla="*/ 2147483647 h 2224"/>
              <a:gd name="T22" fmla="*/ 0 w 4367"/>
              <a:gd name="T23" fmla="*/ 2147483647 h 2224"/>
              <a:gd name="T24" fmla="*/ 0 w 4367"/>
              <a:gd name="T25" fmla="*/ 2147483647 h 2224"/>
              <a:gd name="T26" fmla="*/ 2147483647 w 4367"/>
              <a:gd name="T27" fmla="*/ 2147483647 h 222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367"/>
              <a:gd name="T43" fmla="*/ 0 h 2224"/>
              <a:gd name="T44" fmla="*/ 4367 w 4367"/>
              <a:gd name="T45" fmla="*/ 2224 h 222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367" h="2224">
                <a:moveTo>
                  <a:pt x="222" y="230"/>
                </a:moveTo>
                <a:lnTo>
                  <a:pt x="3400" y="230"/>
                </a:lnTo>
                <a:lnTo>
                  <a:pt x="3433" y="174"/>
                </a:lnTo>
                <a:lnTo>
                  <a:pt x="3533" y="0"/>
                </a:lnTo>
                <a:lnTo>
                  <a:pt x="3634" y="174"/>
                </a:lnTo>
                <a:lnTo>
                  <a:pt x="3667" y="230"/>
                </a:lnTo>
                <a:lnTo>
                  <a:pt x="4146" y="230"/>
                </a:lnTo>
                <a:cubicBezTo>
                  <a:pt x="4267" y="230"/>
                  <a:pt x="4367" y="330"/>
                  <a:pt x="4367" y="452"/>
                </a:cubicBezTo>
                <a:lnTo>
                  <a:pt x="4367" y="2003"/>
                </a:lnTo>
                <a:cubicBezTo>
                  <a:pt x="4367" y="2124"/>
                  <a:pt x="4267" y="2224"/>
                  <a:pt x="4146" y="2224"/>
                </a:cubicBezTo>
                <a:lnTo>
                  <a:pt x="222" y="2224"/>
                </a:lnTo>
                <a:cubicBezTo>
                  <a:pt x="100" y="2224"/>
                  <a:pt x="0" y="2124"/>
                  <a:pt x="0" y="2003"/>
                </a:cubicBezTo>
                <a:lnTo>
                  <a:pt x="0" y="452"/>
                </a:lnTo>
                <a:cubicBezTo>
                  <a:pt x="0" y="330"/>
                  <a:pt x="100" y="230"/>
                  <a:pt x="222" y="230"/>
                </a:cubicBezTo>
                <a:close/>
              </a:path>
            </a:pathLst>
          </a:custGeom>
          <a:solidFill>
            <a:srgbClr val="FF7F7F"/>
          </a:solidFill>
          <a:ln>
            <a:noFill/>
          </a:ln>
        </p:spPr>
        <p:txBody>
          <a:bodyPr lIns="91437" tIns="45718" rIns="91437" bIns="45718"/>
          <a:lstStyle/>
          <a:p>
            <a:endParaRPr lang="zh-CN" altLang="en-US" sz="995" dirty="0"/>
          </a:p>
        </p:txBody>
      </p:sp>
      <p:sp>
        <p:nvSpPr>
          <p:cNvPr id="60" name="TextBox 9"/>
          <p:cNvSpPr>
            <a:spLocks noChangeArrowheads="1"/>
          </p:cNvSpPr>
          <p:nvPr/>
        </p:nvSpPr>
        <p:spPr bwMode="auto">
          <a:xfrm>
            <a:off x="1329431" y="3745646"/>
            <a:ext cx="1913528" cy="264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37" tIns="45718" rIns="91437" bIns="45718">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140" b="1" dirty="0">
                <a:solidFill>
                  <a:schemeClr val="bg1"/>
                </a:solidFill>
                <a:latin typeface="微软雅黑" panose="020B0503020204020204" charset="-122"/>
                <a:ea typeface="微软雅黑" panose="020B0503020204020204" charset="-122"/>
                <a:sym typeface="微软雅黑" panose="020B0503020204020204" charset="-122"/>
              </a:rPr>
              <a:t>水银体温计</a:t>
            </a:r>
            <a:endParaRPr lang="zh-CN" altLang="en-US" sz="1140" b="1" dirty="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61" name="TextBox 10"/>
          <p:cNvSpPr>
            <a:spLocks noChangeArrowheads="1"/>
          </p:cNvSpPr>
          <p:nvPr/>
        </p:nvSpPr>
        <p:spPr bwMode="auto">
          <a:xfrm>
            <a:off x="3593777" y="3745607"/>
            <a:ext cx="1912339" cy="264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37" tIns="45718" rIns="91437" bIns="45718">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140" b="1" dirty="0">
                <a:solidFill>
                  <a:schemeClr val="bg1"/>
                </a:solidFill>
                <a:latin typeface="微软雅黑" panose="020B0503020204020204" charset="-122"/>
                <a:ea typeface="微软雅黑" panose="020B0503020204020204" charset="-122"/>
                <a:sym typeface="微软雅黑" panose="020B0503020204020204" charset="-122"/>
              </a:rPr>
              <a:t>电子体温计</a:t>
            </a:r>
            <a:endParaRPr lang="zh-CN" altLang="en-US" sz="1140" b="1" dirty="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62" name="TextBox 11"/>
          <p:cNvSpPr>
            <a:spLocks noChangeArrowheads="1"/>
          </p:cNvSpPr>
          <p:nvPr/>
        </p:nvSpPr>
        <p:spPr bwMode="auto">
          <a:xfrm>
            <a:off x="5925401" y="3745607"/>
            <a:ext cx="1913528" cy="264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37" tIns="45718" rIns="91437" bIns="45718">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140" b="1" dirty="0">
                <a:solidFill>
                  <a:schemeClr val="bg1"/>
                </a:solidFill>
                <a:latin typeface="微软雅黑" panose="020B0503020204020204" charset="-122"/>
                <a:ea typeface="微软雅黑" panose="020B0503020204020204" charset="-122"/>
                <a:sym typeface="微软雅黑" panose="020B0503020204020204" charset="-122"/>
              </a:rPr>
              <a:t>体表红外测温仪</a:t>
            </a:r>
            <a:endParaRPr lang="zh-CN" altLang="en-US" sz="1140" b="1" dirty="0">
              <a:solidFill>
                <a:schemeClr val="bg1"/>
              </a:solidFill>
              <a:latin typeface="微软雅黑" panose="020B0503020204020204" charset="-122"/>
              <a:ea typeface="微软雅黑" panose="020B0503020204020204" charset="-122"/>
              <a:sym typeface="微软雅黑" panose="020B0503020204020204" charset="-122"/>
            </a:endParaRPr>
          </a:p>
        </p:txBody>
      </p:sp>
      <p:pic>
        <p:nvPicPr>
          <p:cNvPr id="2" name="图片 31"/>
          <p:cNvPicPr>
            <a:picLocks noChangeAspect="1"/>
          </p:cNvPicPr>
          <p:nvPr/>
        </p:nvPicPr>
        <p:blipFill>
          <a:blip r:embed="rId2" cstate="print"/>
          <a:stretch>
            <a:fillRect/>
          </a:stretch>
        </p:blipFill>
        <p:spPr>
          <a:xfrm>
            <a:off x="1282065" y="1076325"/>
            <a:ext cx="2044065" cy="2505075"/>
          </a:xfrm>
          <a:prstGeom prst="rect">
            <a:avLst/>
          </a:prstGeom>
          <a:noFill/>
          <a:ln>
            <a:noFill/>
          </a:ln>
        </p:spPr>
      </p:pic>
      <p:pic>
        <p:nvPicPr>
          <p:cNvPr id="7" name="图片 35"/>
          <p:cNvPicPr>
            <a:picLocks noChangeAspect="1"/>
          </p:cNvPicPr>
          <p:nvPr/>
        </p:nvPicPr>
        <p:blipFill>
          <a:blip r:embed="rId3" cstate="print"/>
          <a:stretch>
            <a:fillRect/>
          </a:stretch>
        </p:blipFill>
        <p:spPr>
          <a:xfrm>
            <a:off x="3550920" y="1076960"/>
            <a:ext cx="2042160" cy="2505075"/>
          </a:xfrm>
          <a:prstGeom prst="rect">
            <a:avLst/>
          </a:prstGeom>
          <a:noFill/>
          <a:ln>
            <a:noFill/>
          </a:ln>
        </p:spPr>
      </p:pic>
      <p:pic>
        <p:nvPicPr>
          <p:cNvPr id="49" name="图片 49" descr="http://img1.goepe.com/201403/1395580283_5783.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a:xfrm>
            <a:off x="5903595" y="1076960"/>
            <a:ext cx="1947545" cy="2505075"/>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30"/>
                                        </p:tgtEl>
                                        <p:attrNameLst>
                                          <p:attrName>style.visibility</p:attrName>
                                        </p:attrNameLst>
                                      </p:cBhvr>
                                      <p:to>
                                        <p:strVal val="visible"/>
                                      </p:to>
                                    </p:set>
                                    <p:animEffect>
                                      <p:cBhvr>
                                        <p:cTn id="13" dur="1000"/>
                                        <p:tgtEl>
                                          <p:spTgt spid="30"/>
                                        </p:tgtEl>
                                      </p:cBhvr>
                                    </p:animEffect>
                                    <p:anim calcmode="lin" valueType="num">
                                      <p:cBhvr>
                                        <p:cTn id="14" dur="1000" fill="hold"/>
                                        <p:tgtEl>
                                          <p:spTgt spid="30"/>
                                        </p:tgtEl>
                                        <p:attrNameLst>
                                          <p:attrName>ppt_x</p:attrName>
                                        </p:attrNameLst>
                                      </p:cBhvr>
                                      <p:tavLst>
                                        <p:tav tm="0">
                                          <p:val>
                                            <p:strVal val="#ppt_x"/>
                                          </p:val>
                                        </p:tav>
                                        <p:tav tm="100000">
                                          <p:val>
                                            <p:strVal val="#ppt_x"/>
                                          </p:val>
                                        </p:tav>
                                      </p:tavLst>
                                    </p:anim>
                                    <p:anim calcmode="lin" valueType="num">
                                      <p:cBhvr>
                                        <p:cTn id="15" dur="1000" fill="hold"/>
                                        <p:tgtEl>
                                          <p:spTgt spid="30"/>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200"/>
                                  </p:stCondLst>
                                  <p:childTnLst>
                                    <p:set>
                                      <p:cBhvr>
                                        <p:cTn id="17" dur="1" fill="hold">
                                          <p:stCondLst>
                                            <p:cond delay="0"/>
                                          </p:stCondLst>
                                        </p:cTn>
                                        <p:tgtEl>
                                          <p:spTgt spid="36"/>
                                        </p:tgtEl>
                                        <p:attrNameLst>
                                          <p:attrName>style.visibility</p:attrName>
                                        </p:attrNameLst>
                                      </p:cBhvr>
                                      <p:to>
                                        <p:strVal val="visible"/>
                                      </p:to>
                                    </p:set>
                                    <p:animEffect>
                                      <p:cBhvr>
                                        <p:cTn id="18" dur="1000"/>
                                        <p:tgtEl>
                                          <p:spTgt spid="36"/>
                                        </p:tgtEl>
                                      </p:cBhvr>
                                    </p:animEffect>
                                    <p:anim calcmode="lin" valueType="num">
                                      <p:cBhvr>
                                        <p:cTn id="19" dur="1000" fill="hold"/>
                                        <p:tgtEl>
                                          <p:spTgt spid="36"/>
                                        </p:tgtEl>
                                        <p:attrNameLst>
                                          <p:attrName>ppt_x</p:attrName>
                                        </p:attrNameLst>
                                      </p:cBhvr>
                                      <p:tavLst>
                                        <p:tav tm="0">
                                          <p:val>
                                            <p:strVal val="#ppt_x"/>
                                          </p:val>
                                        </p:tav>
                                        <p:tav tm="100000">
                                          <p:val>
                                            <p:strVal val="#ppt_x"/>
                                          </p:val>
                                        </p:tav>
                                      </p:tavLst>
                                    </p:anim>
                                    <p:anim calcmode="lin" valueType="num">
                                      <p:cBhvr>
                                        <p:cTn id="20" dur="1000" fill="hold"/>
                                        <p:tgtEl>
                                          <p:spTgt spid="36"/>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400"/>
                                  </p:stCondLst>
                                  <p:childTnLst>
                                    <p:set>
                                      <p:cBhvr>
                                        <p:cTn id="22" dur="1" fill="hold">
                                          <p:stCondLst>
                                            <p:cond delay="0"/>
                                          </p:stCondLst>
                                        </p:cTn>
                                        <p:tgtEl>
                                          <p:spTgt spid="58"/>
                                        </p:tgtEl>
                                        <p:attrNameLst>
                                          <p:attrName>style.visibility</p:attrName>
                                        </p:attrNameLst>
                                      </p:cBhvr>
                                      <p:to>
                                        <p:strVal val="visible"/>
                                      </p:to>
                                    </p:set>
                                    <p:animEffect>
                                      <p:cBhvr>
                                        <p:cTn id="23" dur="1000"/>
                                        <p:tgtEl>
                                          <p:spTgt spid="58"/>
                                        </p:tgtEl>
                                      </p:cBhvr>
                                    </p:animEffect>
                                    <p:anim calcmode="lin" valueType="num">
                                      <p:cBhvr>
                                        <p:cTn id="24" dur="1000" fill="hold"/>
                                        <p:tgtEl>
                                          <p:spTgt spid="58"/>
                                        </p:tgtEl>
                                        <p:attrNameLst>
                                          <p:attrName>ppt_x</p:attrName>
                                        </p:attrNameLst>
                                      </p:cBhvr>
                                      <p:tavLst>
                                        <p:tav tm="0">
                                          <p:val>
                                            <p:strVal val="#ppt_x"/>
                                          </p:val>
                                        </p:tav>
                                        <p:tav tm="100000">
                                          <p:val>
                                            <p:strVal val="#ppt_x"/>
                                          </p:val>
                                        </p:tav>
                                      </p:tavLst>
                                    </p:anim>
                                    <p:anim calcmode="lin" valueType="num">
                                      <p:cBhvr>
                                        <p:cTn id="25" dur="1000" fill="hold"/>
                                        <p:tgtEl>
                                          <p:spTgt spid="58"/>
                                        </p:tgtEl>
                                        <p:attrNameLst>
                                          <p:attrName>ppt_y</p:attrName>
                                        </p:attrNameLst>
                                      </p:cBhvr>
                                      <p:tavLst>
                                        <p:tav tm="0">
                                          <p:val>
                                            <p:strVal val="#ppt_y+.1"/>
                                          </p:val>
                                        </p:tav>
                                        <p:tav tm="100000">
                                          <p:val>
                                            <p:strVal val="#ppt_y"/>
                                          </p:val>
                                        </p:tav>
                                      </p:tavLst>
                                    </p:anim>
                                  </p:childTnLst>
                                </p:cTn>
                              </p:par>
                            </p:childTnLst>
                          </p:cTn>
                        </p:par>
                        <p:par>
                          <p:cTn id="26" fill="hold">
                            <p:stCondLst>
                              <p:cond delay="1500"/>
                            </p:stCondLst>
                            <p:childTnLst>
                              <p:par>
                                <p:cTn id="27" presetID="22" presetClass="entr" presetSubtype="1" fill="hold" grpId="0" nodeType="afterEffect">
                                  <p:stCondLst>
                                    <p:cond delay="0"/>
                                  </p:stCondLst>
                                  <p:childTnLst>
                                    <p:set>
                                      <p:cBhvr>
                                        <p:cTn id="28" dur="1" fill="hold">
                                          <p:stCondLst>
                                            <p:cond delay="0"/>
                                          </p:stCondLst>
                                        </p:cTn>
                                        <p:tgtEl>
                                          <p:spTgt spid="60"/>
                                        </p:tgtEl>
                                        <p:attrNameLst>
                                          <p:attrName>style.visibility</p:attrName>
                                        </p:attrNameLst>
                                      </p:cBhvr>
                                      <p:to>
                                        <p:strVal val="visible"/>
                                      </p:to>
                                    </p:set>
                                    <p:animEffect>
                                      <p:cBhvr>
                                        <p:cTn id="29" dur="500"/>
                                        <p:tgtEl>
                                          <p:spTgt spid="60"/>
                                        </p:tgtEl>
                                      </p:cBhvr>
                                    </p:animEffect>
                                  </p:childTnLst>
                                </p:cTn>
                              </p:par>
                            </p:childTnLst>
                          </p:cTn>
                        </p:par>
                        <p:par>
                          <p:cTn id="30" fill="hold">
                            <p:stCondLst>
                              <p:cond delay="2000"/>
                            </p:stCondLst>
                            <p:childTnLst>
                              <p:par>
                                <p:cTn id="31" presetID="22" presetClass="entr" presetSubtype="1" fill="hold" grpId="0" nodeType="afterEffect">
                                  <p:stCondLst>
                                    <p:cond delay="0"/>
                                  </p:stCondLst>
                                  <p:childTnLst>
                                    <p:set>
                                      <p:cBhvr>
                                        <p:cTn id="32" dur="1" fill="hold">
                                          <p:stCondLst>
                                            <p:cond delay="0"/>
                                          </p:stCondLst>
                                        </p:cTn>
                                        <p:tgtEl>
                                          <p:spTgt spid="61"/>
                                        </p:tgtEl>
                                        <p:attrNameLst>
                                          <p:attrName>style.visibility</p:attrName>
                                        </p:attrNameLst>
                                      </p:cBhvr>
                                      <p:to>
                                        <p:strVal val="visible"/>
                                      </p:to>
                                    </p:set>
                                    <p:animEffect>
                                      <p:cBhvr>
                                        <p:cTn id="33" dur="500"/>
                                        <p:tgtEl>
                                          <p:spTgt spid="61"/>
                                        </p:tgtEl>
                                      </p:cBhvr>
                                    </p:animEffect>
                                  </p:childTnLst>
                                </p:cTn>
                              </p:par>
                            </p:childTnLst>
                          </p:cTn>
                        </p:par>
                        <p:par>
                          <p:cTn id="34" fill="hold">
                            <p:stCondLst>
                              <p:cond delay="2500"/>
                            </p:stCondLst>
                            <p:childTnLst>
                              <p:par>
                                <p:cTn id="35" presetID="22" presetClass="entr" presetSubtype="1" fill="hold" grpId="0" nodeType="afterEffect">
                                  <p:stCondLst>
                                    <p:cond delay="0"/>
                                  </p:stCondLst>
                                  <p:childTnLst>
                                    <p:set>
                                      <p:cBhvr>
                                        <p:cTn id="36" dur="1" fill="hold">
                                          <p:stCondLst>
                                            <p:cond delay="0"/>
                                          </p:stCondLst>
                                        </p:cTn>
                                        <p:tgtEl>
                                          <p:spTgt spid="62"/>
                                        </p:tgtEl>
                                        <p:attrNameLst>
                                          <p:attrName>style.visibility</p:attrName>
                                        </p:attrNameLst>
                                      </p:cBhvr>
                                      <p:to>
                                        <p:strVal val="visible"/>
                                      </p:to>
                                    </p:set>
                                    <p:animEffect>
                                      <p:cBhvr>
                                        <p:cTn id="37"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bldLvl="0" animBg="1"/>
      <p:bldP spid="36" grpId="0" bldLvl="0" animBg="1"/>
      <p:bldP spid="58" grpId="0" bldLvl="0" animBg="1"/>
      <p:bldP spid="60" grpId="0" bldLvl="0" autoUpdateAnimBg="0"/>
      <p:bldP spid="61" grpId="0" bldLvl="0" autoUpdateAnimBg="0"/>
      <p:bldP spid="62" grpId="0" bldLvl="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5135880" cy="398780"/>
            <a:chOff x="162802" y="106676"/>
            <a:chExt cx="6847522" cy="590681"/>
          </a:xfrm>
        </p:grpSpPr>
        <p:sp>
          <p:nvSpPr>
            <p:cNvPr id="9" name="文本框 8"/>
            <p:cNvSpPr txBox="1"/>
            <p:nvPr/>
          </p:nvSpPr>
          <p:spPr>
            <a:xfrm>
              <a:off x="923920" y="106676"/>
              <a:ext cx="6086404" cy="590681"/>
            </a:xfrm>
            <a:prstGeom prst="rect">
              <a:avLst/>
            </a:prstGeom>
            <a:noFill/>
          </p:spPr>
          <p:txBody>
            <a:bodyPr wrap="square" rtlCol="0">
              <a:spAutoFit/>
            </a:bodyPr>
            <a:lstStyle/>
            <a:p>
              <a:r>
                <a:rPr sz="2000" b="0">
                  <a:solidFill>
                    <a:srgbClr val="FF7F7F"/>
                  </a:solidFill>
                  <a:latin typeface="微软雅黑" panose="020B0503020204020204" charset="-122"/>
                  <a:ea typeface="微软雅黑" panose="020B0503020204020204" charset="-122"/>
                </a:rPr>
                <a:t>子任务1  为老年人测量体温</a:t>
              </a:r>
              <a:endParaRPr sz="2000"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pic>
        <p:nvPicPr>
          <p:cNvPr id="5" name="图片 4"/>
          <p:cNvPicPr>
            <a:picLocks noChangeAspect="1"/>
          </p:cNvPicPr>
          <p:nvPr/>
        </p:nvPicPr>
        <p:blipFill>
          <a:blip r:embed="rId2"/>
          <a:stretch>
            <a:fillRect/>
          </a:stretch>
        </p:blipFill>
        <p:spPr>
          <a:xfrm>
            <a:off x="1399540" y="607060"/>
            <a:ext cx="6179185" cy="434721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5135880" cy="398780"/>
            <a:chOff x="162802" y="106676"/>
            <a:chExt cx="6847522" cy="590681"/>
          </a:xfrm>
        </p:grpSpPr>
        <p:sp>
          <p:nvSpPr>
            <p:cNvPr id="9" name="文本框 8"/>
            <p:cNvSpPr txBox="1"/>
            <p:nvPr/>
          </p:nvSpPr>
          <p:spPr>
            <a:xfrm>
              <a:off x="923920" y="106676"/>
              <a:ext cx="6086404" cy="590681"/>
            </a:xfrm>
            <a:prstGeom prst="rect">
              <a:avLst/>
            </a:prstGeom>
            <a:noFill/>
          </p:spPr>
          <p:txBody>
            <a:bodyPr wrap="square" rtlCol="0">
              <a:spAutoFit/>
            </a:bodyPr>
            <a:lstStyle/>
            <a:p>
              <a:r>
                <a:rPr sz="2000" b="0">
                  <a:solidFill>
                    <a:srgbClr val="FF7F7F"/>
                  </a:solidFill>
                  <a:latin typeface="微软雅黑" panose="020B0503020204020204" charset="-122"/>
                  <a:ea typeface="微软雅黑" panose="020B0503020204020204" charset="-122"/>
                </a:rPr>
                <a:t>子任务1  为老年人测量体温</a:t>
              </a:r>
              <a:endParaRPr sz="2000"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pic>
        <p:nvPicPr>
          <p:cNvPr id="3" name="图片 2"/>
          <p:cNvPicPr>
            <a:picLocks noChangeAspect="1"/>
          </p:cNvPicPr>
          <p:nvPr/>
        </p:nvPicPr>
        <p:blipFill>
          <a:blip r:embed="rId2"/>
          <a:stretch>
            <a:fillRect/>
          </a:stretch>
        </p:blipFill>
        <p:spPr>
          <a:xfrm>
            <a:off x="1210945" y="863600"/>
            <a:ext cx="6722110" cy="379539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5135880" cy="398780"/>
            <a:chOff x="162802" y="106676"/>
            <a:chExt cx="6847522" cy="590681"/>
          </a:xfrm>
        </p:grpSpPr>
        <p:sp>
          <p:nvSpPr>
            <p:cNvPr id="9" name="文本框 8"/>
            <p:cNvSpPr txBox="1"/>
            <p:nvPr/>
          </p:nvSpPr>
          <p:spPr>
            <a:xfrm>
              <a:off x="923920" y="106676"/>
              <a:ext cx="6086404" cy="590681"/>
            </a:xfrm>
            <a:prstGeom prst="rect">
              <a:avLst/>
            </a:prstGeom>
            <a:noFill/>
          </p:spPr>
          <p:txBody>
            <a:bodyPr wrap="square" rtlCol="0">
              <a:spAutoFit/>
            </a:bodyPr>
            <a:lstStyle/>
            <a:p>
              <a:r>
                <a:rPr sz="2000" b="0">
                  <a:solidFill>
                    <a:srgbClr val="FF7F7F"/>
                  </a:solidFill>
                  <a:latin typeface="微软雅黑" panose="020B0503020204020204" charset="-122"/>
                  <a:ea typeface="微软雅黑" panose="020B0503020204020204" charset="-122"/>
                </a:rPr>
                <a:t>子任务2  为老年人测量脉搏和呼吸</a:t>
              </a:r>
              <a:endParaRPr sz="2000"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
        <p:nvSpPr>
          <p:cNvPr id="2" name="文本框 1"/>
          <p:cNvSpPr txBox="1"/>
          <p:nvPr/>
        </p:nvSpPr>
        <p:spPr>
          <a:xfrm>
            <a:off x="692785" y="548640"/>
            <a:ext cx="2505075" cy="368300"/>
          </a:xfrm>
          <a:prstGeom prst="rect">
            <a:avLst/>
          </a:prstGeom>
          <a:noFill/>
        </p:spPr>
        <p:txBody>
          <a:bodyPr wrap="square" rtlCol="0">
            <a:spAutoFit/>
          </a:bodyPr>
          <a:p>
            <a:r>
              <a:rPr lang="zh-CN" altLang="en-US"/>
              <a:t>一、脉搏的观察</a:t>
            </a:r>
            <a:endParaRPr lang="zh-CN" altLang="en-US"/>
          </a:p>
        </p:txBody>
      </p:sp>
      <p:sp>
        <p:nvSpPr>
          <p:cNvPr id="100" name="文本框 99"/>
          <p:cNvSpPr txBox="1"/>
          <p:nvPr/>
        </p:nvSpPr>
        <p:spPr>
          <a:xfrm>
            <a:off x="669290" y="995045"/>
            <a:ext cx="7379970" cy="1713865"/>
          </a:xfrm>
          <a:prstGeom prst="rect">
            <a:avLst/>
          </a:prstGeom>
          <a:noFill/>
          <a:ln w="9525">
            <a:noFill/>
          </a:ln>
        </p:spPr>
        <p:txBody>
          <a:bodyPr wrap="square">
            <a:spAutoFit/>
          </a:bodyPr>
          <a:p>
            <a:pPr indent="177800">
              <a:lnSpc>
                <a:spcPct val="160000"/>
              </a:lnSpc>
            </a:pPr>
            <a:r>
              <a:rPr lang="zh-CN" sz="1400">
                <a:solidFill>
                  <a:srgbClr val="000000"/>
                </a:solidFill>
                <a:latin typeface="+mn-ea"/>
                <a:cs typeface="+mn-ea"/>
              </a:rPr>
              <a:t>（一）正常</a:t>
            </a:r>
            <a:r>
              <a:rPr lang="zh-CN" sz="1400">
                <a:solidFill>
                  <a:srgbClr val="000000"/>
                </a:solidFill>
                <a:latin typeface="+mn-ea"/>
                <a:cs typeface="+mn-ea"/>
              </a:rPr>
              <a:t>范围</a:t>
            </a:r>
            <a:endParaRPr lang="zh-CN" sz="1050">
              <a:latin typeface="+mn-ea"/>
              <a:cs typeface="+mn-ea"/>
            </a:endParaRPr>
          </a:p>
          <a:p>
            <a:pPr indent="177800">
              <a:lnSpc>
                <a:spcPct val="160000"/>
              </a:lnSpc>
            </a:pPr>
            <a:r>
              <a:rPr lang="en-US" altLang="zh-CN" sz="1000">
                <a:latin typeface="+mn-ea"/>
                <a:cs typeface="+mn-ea"/>
              </a:rPr>
              <a:t>  </a:t>
            </a:r>
            <a:r>
              <a:rPr lang="en-US" altLang="zh-CN" sz="1200">
                <a:latin typeface="+mn-ea"/>
                <a:cs typeface="+mn-ea"/>
              </a:rPr>
              <a:t> </a:t>
            </a:r>
            <a:r>
              <a:rPr lang="zh-CN" sz="1200">
                <a:latin typeface="+mn-ea"/>
                <a:cs typeface="+mn-ea"/>
              </a:rPr>
              <a:t>60-</a:t>
            </a:r>
            <a:r>
              <a:rPr lang="zh-CN" sz="1200">
                <a:solidFill>
                  <a:srgbClr val="000000"/>
                </a:solidFill>
                <a:latin typeface="+mn-ea"/>
                <a:cs typeface="+mn-ea"/>
              </a:rPr>
              <a:t>100</a:t>
            </a:r>
            <a:r>
              <a:rPr lang="zh-CN" sz="1200">
                <a:latin typeface="+mn-ea"/>
                <a:cs typeface="+mn-ea"/>
              </a:rPr>
              <a:t>次/分，测量时要注意脉搏的节率、节律、强弱、动脉管壁状态的影响。</a:t>
            </a:r>
            <a:endParaRPr lang="zh-CN" sz="1050">
              <a:latin typeface="+mn-ea"/>
              <a:cs typeface="+mn-ea"/>
            </a:endParaRPr>
          </a:p>
          <a:p>
            <a:pPr indent="177800">
              <a:lnSpc>
                <a:spcPct val="160000"/>
              </a:lnSpc>
            </a:pPr>
            <a:r>
              <a:rPr lang="zh-CN" sz="1400">
                <a:solidFill>
                  <a:srgbClr val="000000"/>
                </a:solidFill>
                <a:latin typeface="+mn-ea"/>
                <a:cs typeface="+mn-ea"/>
                <a:sym typeface="+mn-ea"/>
              </a:rPr>
              <a:t>（二）</a:t>
            </a:r>
            <a:r>
              <a:rPr lang="zh-CN" sz="1400">
                <a:solidFill>
                  <a:srgbClr val="000000"/>
                </a:solidFill>
                <a:latin typeface="+mn-ea"/>
                <a:cs typeface="+mn-ea"/>
              </a:rPr>
              <a:t>生理性变化</a:t>
            </a:r>
            <a:endParaRPr lang="zh-CN" sz="1400">
              <a:solidFill>
                <a:srgbClr val="000000"/>
              </a:solidFill>
              <a:latin typeface="+mn-ea"/>
              <a:cs typeface="+mn-ea"/>
            </a:endParaRPr>
          </a:p>
          <a:p>
            <a:pPr indent="177800">
              <a:lnSpc>
                <a:spcPct val="160000"/>
              </a:lnSpc>
            </a:pPr>
            <a:r>
              <a:rPr lang="zh-CN" sz="1200">
                <a:latin typeface="+mn-ea"/>
                <a:cs typeface="+mn-ea"/>
              </a:rPr>
              <a:t>脉搏的变化受年龄、性别、活动、情绪、饮食、用药等因素的影响。</a:t>
            </a:r>
            <a:endParaRPr lang="zh-CN" sz="1200">
              <a:solidFill>
                <a:srgbClr val="000000"/>
              </a:solidFill>
              <a:latin typeface="+mn-ea"/>
              <a:cs typeface="+mn-ea"/>
            </a:endParaRPr>
          </a:p>
          <a:p>
            <a:pPr indent="177800">
              <a:lnSpc>
                <a:spcPct val="160000"/>
              </a:lnSpc>
            </a:pPr>
            <a:r>
              <a:rPr lang="zh-CN" sz="1400">
                <a:solidFill>
                  <a:srgbClr val="000000"/>
                </a:solidFill>
                <a:latin typeface="+mn-ea"/>
                <a:cs typeface="+mn-ea"/>
              </a:rPr>
              <a:t>（三）异常脉搏</a:t>
            </a:r>
            <a:endParaRPr lang="zh-CN" altLang="en-US">
              <a:latin typeface="+mn-ea"/>
              <a:cs typeface="+mn-ea"/>
            </a:endParaRPr>
          </a:p>
        </p:txBody>
      </p:sp>
      <p:graphicFrame>
        <p:nvGraphicFramePr>
          <p:cNvPr id="4" name="表格 3"/>
          <p:cNvGraphicFramePr/>
          <p:nvPr>
            <p:custDataLst>
              <p:tags r:id="rId2"/>
            </p:custDataLst>
          </p:nvPr>
        </p:nvGraphicFramePr>
        <p:xfrm>
          <a:off x="1348740" y="2772410"/>
          <a:ext cx="6356350" cy="1463040"/>
        </p:xfrm>
        <a:graphic>
          <a:graphicData uri="http://schemas.openxmlformats.org/drawingml/2006/table">
            <a:tbl>
              <a:tblPr firstRow="1" bandRow="1">
                <a:tableStyleId>{5940675A-B579-460E-94D1-54222C63F5DA}</a:tableStyleId>
              </a:tblPr>
              <a:tblGrid>
                <a:gridCol w="982345"/>
                <a:gridCol w="3112135"/>
                <a:gridCol w="2261870"/>
              </a:tblGrid>
              <a:tr h="0">
                <a:tc>
                  <a:txBody>
                    <a:bodyPr/>
                    <a:p>
                      <a:pPr indent="0" algn="ctr">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名称</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7D7D7"/>
                    </a:solidFill>
                  </a:tcPr>
                </a:tc>
                <a:tc>
                  <a:txBody>
                    <a:bodyPr/>
                    <a:p>
                      <a:pPr indent="0" algn="ctr">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表现</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7D7D7"/>
                    </a:solidFill>
                  </a:tcPr>
                </a:tc>
                <a:tc>
                  <a:txBody>
                    <a:bodyPr/>
                    <a:p>
                      <a:pPr indent="0" algn="ctr">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常见疾病</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7D7D7"/>
                    </a:solidFill>
                  </a:tcPr>
                </a:tc>
              </a:tr>
              <a:tr h="0">
                <a:tc>
                  <a:txBody>
                    <a:bodyPr/>
                    <a:p>
                      <a:pPr indent="0" algn="ctr">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速脉</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l">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安静状态下脉率每分钟超过100次</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l">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发热、大出血、疼痛等</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lgn="ctr">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缓脉</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l">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安静状态下脉率每分钟少于60次，</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l">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颅内压增高、甲状腺功能减退、房室传导阻滞</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lgn="ctr">
                        <a:lnSpc>
                          <a:spcPct val="140000"/>
                        </a:lnSpc>
                        <a:buNone/>
                      </a:pPr>
                      <a:endParaRPr lang="en-US" sz="1200" b="0">
                        <a:latin typeface="宋体" panose="02010600030101010101" pitchFamily="2" charset="-122"/>
                        <a:ea typeface="宋体" panose="02010600030101010101" pitchFamily="2" charset="-122"/>
                        <a:cs typeface="宋体" panose="02010600030101010101" pitchFamily="2" charset="-122"/>
                      </a:endParaRPr>
                    </a:p>
                    <a:p>
                      <a:pPr indent="0" algn="ctr">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绌脉</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l">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单位时间内，脉率少于心率，绌脉的特点为听诊时心律完全不规则，心率快慢不一，心音强弱不等。</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l">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心房纤维颤动</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lgn="ctr">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交替脉</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l">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脉搏节律正常，强弱交替</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l">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冠心病、高血压性心脏病</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5135880" cy="398780"/>
            <a:chOff x="162802" y="106676"/>
            <a:chExt cx="6847522" cy="590681"/>
          </a:xfrm>
        </p:grpSpPr>
        <p:sp>
          <p:nvSpPr>
            <p:cNvPr id="9" name="文本框 8"/>
            <p:cNvSpPr txBox="1"/>
            <p:nvPr/>
          </p:nvSpPr>
          <p:spPr>
            <a:xfrm>
              <a:off x="923920" y="106676"/>
              <a:ext cx="6086404" cy="590681"/>
            </a:xfrm>
            <a:prstGeom prst="rect">
              <a:avLst/>
            </a:prstGeom>
            <a:noFill/>
          </p:spPr>
          <p:txBody>
            <a:bodyPr wrap="square" rtlCol="0">
              <a:spAutoFit/>
            </a:bodyPr>
            <a:lstStyle/>
            <a:p>
              <a:r>
                <a:rPr sz="2000" b="0">
                  <a:solidFill>
                    <a:srgbClr val="FF7F7F"/>
                  </a:solidFill>
                  <a:latin typeface="微软雅黑" panose="020B0503020204020204" charset="-122"/>
                  <a:ea typeface="微软雅黑" panose="020B0503020204020204" charset="-122"/>
                </a:rPr>
                <a:t>子任务2  为老年人测量脉搏和呼吸</a:t>
              </a:r>
              <a:endParaRPr sz="2000"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
        <p:nvSpPr>
          <p:cNvPr id="2" name="文本框 1"/>
          <p:cNvSpPr txBox="1"/>
          <p:nvPr/>
        </p:nvSpPr>
        <p:spPr>
          <a:xfrm>
            <a:off x="692785" y="548640"/>
            <a:ext cx="2505075" cy="368300"/>
          </a:xfrm>
          <a:prstGeom prst="rect">
            <a:avLst/>
          </a:prstGeom>
          <a:noFill/>
        </p:spPr>
        <p:txBody>
          <a:bodyPr wrap="square" rtlCol="0">
            <a:spAutoFit/>
          </a:bodyPr>
          <a:p>
            <a:r>
              <a:rPr lang="zh-CN" altLang="en-US"/>
              <a:t>二、呼吸的观察</a:t>
            </a:r>
            <a:endParaRPr lang="zh-CN" altLang="en-US"/>
          </a:p>
        </p:txBody>
      </p:sp>
      <p:sp>
        <p:nvSpPr>
          <p:cNvPr id="102" name="文本框 101"/>
          <p:cNvSpPr txBox="1"/>
          <p:nvPr/>
        </p:nvSpPr>
        <p:spPr>
          <a:xfrm>
            <a:off x="880110" y="780415"/>
            <a:ext cx="6941185" cy="1996440"/>
          </a:xfrm>
          <a:prstGeom prst="rect">
            <a:avLst/>
          </a:prstGeom>
          <a:noFill/>
          <a:ln w="9525">
            <a:noFill/>
          </a:ln>
        </p:spPr>
        <p:txBody>
          <a:bodyPr wrap="square">
            <a:spAutoFit/>
          </a:bodyPr>
          <a:p>
            <a:pPr indent="266700">
              <a:lnSpc>
                <a:spcPct val="140000"/>
              </a:lnSpc>
            </a:pPr>
            <a:endParaRPr lang="en-US" sz="1050" b="0">
              <a:latin typeface="宋体" panose="02010600030101010101" pitchFamily="2" charset="-122"/>
            </a:endParaRPr>
          </a:p>
          <a:p>
            <a:pPr indent="266700">
              <a:lnSpc>
                <a:spcPct val="140000"/>
              </a:lnSpc>
            </a:pPr>
            <a:r>
              <a:rPr lang="zh-CN" sz="1400">
                <a:solidFill>
                  <a:srgbClr val="000000"/>
                </a:solidFill>
                <a:latin typeface="宋体" panose="02010600030101010101" pitchFamily="2" charset="-122"/>
                <a:ea typeface="宋体" panose="02010600030101010101" pitchFamily="2" charset="-122"/>
                <a:cs typeface="宋体" panose="02010600030101010101" pitchFamily="2" charset="-122"/>
                <a:sym typeface="+mn-ea"/>
              </a:rPr>
              <a:t>（一）</a:t>
            </a:r>
            <a:r>
              <a:rPr lang="en-US" sz="1400">
                <a:solidFill>
                  <a:srgbClr val="000000"/>
                </a:solidFill>
                <a:latin typeface="宋体" panose="02010600030101010101" pitchFamily="2" charset="-122"/>
                <a:ea typeface="宋体" panose="02010600030101010101" pitchFamily="2" charset="-122"/>
                <a:cs typeface="宋体" panose="02010600030101010101" pitchFamily="2" charset="-122"/>
                <a:sym typeface="+mn-ea"/>
              </a:rPr>
              <a:t> </a:t>
            </a:r>
            <a:r>
              <a:rPr lang="zh-CN" sz="1400">
                <a:solidFill>
                  <a:srgbClr val="000000"/>
                </a:solidFill>
                <a:latin typeface="宋体" panose="02010600030101010101" pitchFamily="2" charset="-122"/>
                <a:ea typeface="宋体" panose="02010600030101010101" pitchFamily="2" charset="-122"/>
                <a:cs typeface="宋体" panose="02010600030101010101" pitchFamily="2" charset="-122"/>
                <a:sym typeface="+mn-ea"/>
              </a:rPr>
              <a:t>正常范围：</a:t>
            </a:r>
            <a:endParaRPr lang="zh-CN" sz="1400">
              <a:latin typeface="宋体" panose="02010600030101010101" pitchFamily="2" charset="-122"/>
              <a:ea typeface="宋体" panose="02010600030101010101" pitchFamily="2" charset="-122"/>
              <a:cs typeface="宋体" panose="02010600030101010101" pitchFamily="2" charset="-122"/>
              <a:sym typeface="+mn-ea"/>
            </a:endParaRPr>
          </a:p>
          <a:p>
            <a:pPr indent="266700">
              <a:lnSpc>
                <a:spcPct val="140000"/>
              </a:lnSpc>
            </a:pPr>
            <a:r>
              <a:rPr lang="zh-CN" sz="1200">
                <a:latin typeface="宋体" panose="02010600030101010101" pitchFamily="2" charset="-122"/>
                <a:ea typeface="宋体" panose="02010600030101010101" pitchFamily="2" charset="-122"/>
                <a:cs typeface="宋体" panose="02010600030101010101" pitchFamily="2" charset="-122"/>
                <a:sym typeface="+mn-ea"/>
              </a:rPr>
              <a:t>成人安静状态下，呼吸频率为每分钟16-20次，一般成年女性以胸式呼吸为主，成年男性及儿童以</a:t>
            </a:r>
            <a:r>
              <a:rPr lang="en-US" altLang="zh-CN" sz="1200">
                <a:latin typeface="宋体" panose="02010600030101010101" pitchFamily="2" charset="-122"/>
                <a:ea typeface="宋体" panose="02010600030101010101" pitchFamily="2" charset="-122"/>
                <a:cs typeface="宋体" panose="02010600030101010101" pitchFamily="2" charset="-122"/>
                <a:sym typeface="+mn-ea"/>
              </a:rPr>
              <a:t>     </a:t>
            </a:r>
            <a:r>
              <a:rPr lang="zh-CN" sz="1200">
                <a:latin typeface="宋体" panose="02010600030101010101" pitchFamily="2" charset="-122"/>
                <a:ea typeface="宋体" panose="02010600030101010101" pitchFamily="2" charset="-122"/>
                <a:cs typeface="宋体" panose="02010600030101010101" pitchFamily="2" charset="-122"/>
                <a:sym typeface="+mn-ea"/>
              </a:rPr>
              <a:t>腹式呼吸为主。</a:t>
            </a:r>
            <a:r>
              <a:rPr lang="zh-CN" sz="1400">
                <a:solidFill>
                  <a:srgbClr val="000000"/>
                </a:solidFill>
                <a:latin typeface="宋体" panose="02010600030101010101" pitchFamily="2" charset="-122"/>
                <a:ea typeface="宋体" panose="02010600030101010101" pitchFamily="2" charset="-122"/>
                <a:cs typeface="宋体" panose="02010600030101010101" pitchFamily="2" charset="-122"/>
              </a:rPr>
              <a:t></a:t>
            </a:r>
            <a:r>
              <a:rPr lang="en-US" altLang="zh-CN" sz="1400">
                <a:solidFill>
                  <a:srgbClr val="000000"/>
                </a:solidFill>
                <a:latin typeface="宋体" panose="02010600030101010101" pitchFamily="2" charset="-122"/>
                <a:ea typeface="宋体" panose="02010600030101010101" pitchFamily="2" charset="-122"/>
                <a:cs typeface="宋体" panose="02010600030101010101" pitchFamily="2" charset="-122"/>
              </a:rPr>
              <a:t>   </a:t>
            </a:r>
            <a:r>
              <a:rPr lang="zh-CN" sz="1400">
                <a:solidFill>
                  <a:srgbClr val="000000"/>
                </a:solidFill>
                <a:latin typeface="宋体" panose="02010600030101010101" pitchFamily="2" charset="-122"/>
                <a:ea typeface="宋体" panose="02010600030101010101" pitchFamily="2" charset="-122"/>
                <a:cs typeface="宋体" panose="02010600030101010101" pitchFamily="2" charset="-122"/>
              </a:rPr>
              <a:t>（二）</a:t>
            </a:r>
            <a:r>
              <a:rPr lang="en-US" sz="1400">
                <a:solidFill>
                  <a:srgbClr val="000000"/>
                </a:solidFill>
                <a:latin typeface="宋体" panose="02010600030101010101" pitchFamily="2" charset="-122"/>
                <a:ea typeface="宋体" panose="02010600030101010101" pitchFamily="2" charset="-122"/>
                <a:cs typeface="宋体" panose="02010600030101010101" pitchFamily="2" charset="-122"/>
              </a:rPr>
              <a:t> </a:t>
            </a:r>
            <a:r>
              <a:rPr lang="zh-CN" sz="1400">
                <a:solidFill>
                  <a:srgbClr val="000000"/>
                </a:solidFill>
                <a:latin typeface="宋体" panose="02010600030101010101" pitchFamily="2" charset="-122"/>
                <a:ea typeface="宋体" panose="02010600030101010101" pitchFamily="2" charset="-122"/>
                <a:cs typeface="宋体" panose="02010600030101010101" pitchFamily="2" charset="-122"/>
              </a:rPr>
              <a:t>理性变化</a:t>
            </a:r>
            <a:endParaRPr lang="zh-CN" sz="1400">
              <a:latin typeface="宋体" panose="02010600030101010101" pitchFamily="2" charset="-122"/>
              <a:ea typeface="宋体" panose="02010600030101010101" pitchFamily="2" charset="-122"/>
              <a:cs typeface="宋体" panose="02010600030101010101" pitchFamily="2" charset="-122"/>
            </a:endParaRPr>
          </a:p>
          <a:p>
            <a:pPr indent="266700">
              <a:lnSpc>
                <a:spcPct val="140000"/>
              </a:lnSpc>
            </a:pPr>
            <a:r>
              <a:rPr lang="zh-CN" sz="1200">
                <a:latin typeface="宋体" panose="02010600030101010101" pitchFamily="2" charset="-122"/>
                <a:ea typeface="宋体" panose="02010600030101010101" pitchFamily="2" charset="-122"/>
                <a:cs typeface="宋体" panose="02010600030101010101" pitchFamily="2" charset="-122"/>
              </a:rPr>
              <a:t>呼吸的变化受年龄、性别、活动、气压、饮食、用药、环境温度等因素的影响。</a:t>
            </a:r>
            <a:endParaRPr lang="zh-CN" sz="1200">
              <a:solidFill>
                <a:srgbClr val="000000"/>
              </a:solidFill>
              <a:latin typeface="宋体" panose="02010600030101010101" pitchFamily="2" charset="-122"/>
              <a:ea typeface="宋体" panose="02010600030101010101" pitchFamily="2" charset="-122"/>
              <a:cs typeface="宋体" panose="02010600030101010101" pitchFamily="2" charset="-122"/>
            </a:endParaRPr>
          </a:p>
          <a:p>
            <a:pPr indent="266700">
              <a:lnSpc>
                <a:spcPct val="140000"/>
              </a:lnSpc>
            </a:pPr>
            <a:r>
              <a:rPr lang="zh-CN" sz="1400">
                <a:solidFill>
                  <a:srgbClr val="000000"/>
                </a:solidFill>
                <a:latin typeface="宋体" panose="02010600030101010101" pitchFamily="2" charset="-122"/>
                <a:ea typeface="宋体" panose="02010600030101010101" pitchFamily="2" charset="-122"/>
                <a:cs typeface="宋体" panose="02010600030101010101" pitchFamily="2" charset="-122"/>
              </a:rPr>
              <a:t>（三）异常呼吸</a:t>
            </a:r>
            <a:endParaRPr lang="zh-CN" altLang="en-US" sz="1400">
              <a:latin typeface="宋体" panose="02010600030101010101" pitchFamily="2" charset="-122"/>
              <a:ea typeface="宋体" panose="02010600030101010101" pitchFamily="2" charset="-122"/>
              <a:cs typeface="宋体" panose="02010600030101010101" pitchFamily="2" charset="-122"/>
            </a:endParaRPr>
          </a:p>
        </p:txBody>
      </p:sp>
      <p:graphicFrame>
        <p:nvGraphicFramePr>
          <p:cNvPr id="7" name="表格 6"/>
          <p:cNvGraphicFramePr/>
          <p:nvPr>
            <p:custDataLst>
              <p:tags r:id="rId2"/>
            </p:custDataLst>
          </p:nvPr>
        </p:nvGraphicFramePr>
        <p:xfrm>
          <a:off x="1289685" y="2867660"/>
          <a:ext cx="6564630" cy="1609090"/>
        </p:xfrm>
        <a:graphic>
          <a:graphicData uri="http://schemas.openxmlformats.org/drawingml/2006/table">
            <a:tbl>
              <a:tblPr firstRow="1" bandRow="1">
                <a:tableStyleId>{5940675A-B579-460E-94D1-54222C63F5DA}</a:tableStyleId>
              </a:tblPr>
              <a:tblGrid>
                <a:gridCol w="1185545"/>
                <a:gridCol w="2921000"/>
                <a:gridCol w="2458085"/>
              </a:tblGrid>
              <a:tr h="173990">
                <a:tc>
                  <a:txBody>
                    <a:bodyPr/>
                    <a:p>
                      <a:pPr indent="0" algn="ctr">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名称</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7D7D7"/>
                    </a:solidFill>
                  </a:tcPr>
                </a:tc>
                <a:tc>
                  <a:txBody>
                    <a:bodyPr/>
                    <a:p>
                      <a:pPr indent="0" algn="ctr">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表现</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7D7D7"/>
                    </a:solidFill>
                  </a:tcPr>
                </a:tc>
                <a:tc>
                  <a:txBody>
                    <a:bodyPr/>
                    <a:p>
                      <a:pPr indent="0" algn="ctr">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常见疾病</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7D7D7"/>
                    </a:solidFill>
                  </a:tcPr>
                </a:tc>
              </a:tr>
              <a:tr h="227965">
                <a:tc>
                  <a:txBody>
                    <a:bodyPr/>
                    <a:p>
                      <a:pPr indent="0" algn="ctr">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呼吸过速</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安静状态下呼吸频率每分钟超过24次</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发热、疼痛</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12090">
                <a:tc>
                  <a:txBody>
                    <a:bodyPr/>
                    <a:p>
                      <a:pPr indent="0" algn="ctr">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呼吸过缓</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安静状态下呼吸频率每分钟低于10次</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颅内压增高、巴比妥类药物中毒</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26060">
                <a:tc>
                  <a:txBody>
                    <a:bodyPr/>
                    <a:p>
                      <a:pPr indent="0" algn="ctr">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深度呼吸</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又称库斯莫尔呼吸，呼吸深长而快</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糖尿病酮症酸中毒</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760095">
                <a:tc>
                  <a:txBody>
                    <a:bodyPr/>
                    <a:p>
                      <a:pPr indent="0" algn="ctr">
                        <a:lnSpc>
                          <a:spcPct val="140000"/>
                        </a:lnSpc>
                        <a:buNone/>
                      </a:pPr>
                      <a:endParaRPr lang="en-US" sz="1200" b="0">
                        <a:latin typeface="宋体" panose="02010600030101010101" pitchFamily="2" charset="-122"/>
                        <a:ea typeface="宋体" panose="02010600030101010101" pitchFamily="2" charset="-122"/>
                        <a:cs typeface="宋体" panose="02010600030101010101" pitchFamily="2" charset="-122"/>
                      </a:endParaRPr>
                    </a:p>
                    <a:p>
                      <a:pPr indent="0" algn="ctr">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潮式呼吸</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又称陈-施呼吸，呼吸由浅慢逐渐变为深快，再由深快转为浅慢，出现一段呼吸暂停（5-30秒），之后又重复以上呼吸周期性变化。</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药物引起的呼吸抑制、脑损伤</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5135880" cy="398780"/>
            <a:chOff x="162802" y="106676"/>
            <a:chExt cx="6847522" cy="590681"/>
          </a:xfrm>
        </p:grpSpPr>
        <p:sp>
          <p:nvSpPr>
            <p:cNvPr id="9" name="文本框 8"/>
            <p:cNvSpPr txBox="1"/>
            <p:nvPr/>
          </p:nvSpPr>
          <p:spPr>
            <a:xfrm>
              <a:off x="923920" y="106676"/>
              <a:ext cx="6086404" cy="590681"/>
            </a:xfrm>
            <a:prstGeom prst="rect">
              <a:avLst/>
            </a:prstGeom>
            <a:noFill/>
          </p:spPr>
          <p:txBody>
            <a:bodyPr wrap="square" rtlCol="0">
              <a:spAutoFit/>
            </a:bodyPr>
            <a:lstStyle/>
            <a:p>
              <a:r>
                <a:rPr sz="2000" b="0">
                  <a:solidFill>
                    <a:srgbClr val="FF7F7F"/>
                  </a:solidFill>
                  <a:latin typeface="微软雅黑" panose="020B0503020204020204" charset="-122"/>
                  <a:ea typeface="微软雅黑" panose="020B0503020204020204" charset="-122"/>
                </a:rPr>
                <a:t>子任务2  为老年人测量脉搏和呼吸</a:t>
              </a:r>
              <a:endParaRPr sz="2000"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
        <p:nvSpPr>
          <p:cNvPr id="2" name="文本框 1"/>
          <p:cNvSpPr txBox="1"/>
          <p:nvPr/>
        </p:nvSpPr>
        <p:spPr>
          <a:xfrm>
            <a:off x="692785" y="548640"/>
            <a:ext cx="4244340" cy="368300"/>
          </a:xfrm>
          <a:prstGeom prst="rect">
            <a:avLst/>
          </a:prstGeom>
          <a:noFill/>
        </p:spPr>
        <p:txBody>
          <a:bodyPr wrap="square" rtlCol="0">
            <a:spAutoFit/>
          </a:bodyPr>
          <a:p>
            <a:r>
              <a:rPr lang="zh-CN" altLang="en-US"/>
              <a:t>三、为老年人测量脉搏和呼吸</a:t>
            </a:r>
            <a:endParaRPr lang="zh-CN" altLang="en-US"/>
          </a:p>
        </p:txBody>
      </p:sp>
      <p:sp>
        <p:nvSpPr>
          <p:cNvPr id="102" name="文本框 101"/>
          <p:cNvSpPr txBox="1"/>
          <p:nvPr/>
        </p:nvSpPr>
        <p:spPr>
          <a:xfrm>
            <a:off x="946785" y="1102678"/>
            <a:ext cx="5080000" cy="779780"/>
          </a:xfrm>
          <a:prstGeom prst="rect">
            <a:avLst/>
          </a:prstGeom>
          <a:noFill/>
          <a:ln w="9525">
            <a:noFill/>
          </a:ln>
        </p:spPr>
        <p:txBody>
          <a:bodyPr>
            <a:spAutoFit/>
          </a:bodyPr>
          <a:p>
            <a:pPr indent="0">
              <a:lnSpc>
                <a:spcPct val="160000"/>
              </a:lnSpc>
            </a:pPr>
            <a:r>
              <a:rPr lang="zh-CN" sz="1400" b="0">
                <a:ea typeface="宋体" panose="02010600030101010101" pitchFamily="2" charset="-122"/>
              </a:rPr>
              <a:t>（一）操作目的</a:t>
            </a:r>
            <a:endParaRPr lang="zh-CN" sz="1400" b="0">
              <a:ea typeface="宋体" panose="02010600030101010101" pitchFamily="2" charset="-122"/>
            </a:endParaRPr>
          </a:p>
          <a:p>
            <a:pPr indent="0">
              <a:lnSpc>
                <a:spcPct val="160000"/>
              </a:lnSpc>
            </a:pPr>
            <a:r>
              <a:rPr lang="zh-CN" altLang="en-US" sz="1400"/>
              <a:t>（二）操作实施流程</a:t>
            </a:r>
            <a:endParaRPr lang="zh-CN" altLang="en-US" sz="1400"/>
          </a:p>
        </p:txBody>
      </p:sp>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5135880" cy="398780"/>
            <a:chOff x="162802" y="106676"/>
            <a:chExt cx="6847522" cy="590681"/>
          </a:xfrm>
        </p:grpSpPr>
        <p:sp>
          <p:nvSpPr>
            <p:cNvPr id="9" name="文本框 8"/>
            <p:cNvSpPr txBox="1"/>
            <p:nvPr/>
          </p:nvSpPr>
          <p:spPr>
            <a:xfrm>
              <a:off x="923920" y="106676"/>
              <a:ext cx="6086404" cy="590681"/>
            </a:xfrm>
            <a:prstGeom prst="rect">
              <a:avLst/>
            </a:prstGeom>
            <a:noFill/>
          </p:spPr>
          <p:txBody>
            <a:bodyPr wrap="square" rtlCol="0">
              <a:spAutoFit/>
            </a:bodyPr>
            <a:lstStyle/>
            <a:p>
              <a:r>
                <a:rPr sz="2000" b="0">
                  <a:solidFill>
                    <a:srgbClr val="FF7F7F"/>
                  </a:solidFill>
                  <a:latin typeface="微软雅黑" panose="020B0503020204020204" charset="-122"/>
                  <a:ea typeface="微软雅黑" panose="020B0503020204020204" charset="-122"/>
                </a:rPr>
                <a:t>子任务2  为老年人测量脉搏和呼吸</a:t>
              </a:r>
              <a:endParaRPr sz="2000"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pic>
        <p:nvPicPr>
          <p:cNvPr id="3" name="图片 2"/>
          <p:cNvPicPr>
            <a:picLocks noChangeAspect="1"/>
          </p:cNvPicPr>
          <p:nvPr/>
        </p:nvPicPr>
        <p:blipFill>
          <a:blip r:embed="rId2"/>
          <a:stretch>
            <a:fillRect/>
          </a:stretch>
        </p:blipFill>
        <p:spPr>
          <a:xfrm>
            <a:off x="1140460" y="619760"/>
            <a:ext cx="6863715" cy="406908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5135880" cy="398780"/>
            <a:chOff x="162802" y="106676"/>
            <a:chExt cx="6847522" cy="590681"/>
          </a:xfrm>
        </p:grpSpPr>
        <p:sp>
          <p:nvSpPr>
            <p:cNvPr id="9" name="文本框 8"/>
            <p:cNvSpPr txBox="1"/>
            <p:nvPr/>
          </p:nvSpPr>
          <p:spPr>
            <a:xfrm>
              <a:off x="923920" y="106676"/>
              <a:ext cx="6086404" cy="590681"/>
            </a:xfrm>
            <a:prstGeom prst="rect">
              <a:avLst/>
            </a:prstGeom>
            <a:noFill/>
          </p:spPr>
          <p:txBody>
            <a:bodyPr wrap="square" rtlCol="0">
              <a:spAutoFit/>
            </a:bodyPr>
            <a:lstStyle/>
            <a:p>
              <a:r>
                <a:rPr sz="2000" b="0">
                  <a:solidFill>
                    <a:srgbClr val="FF7F7F"/>
                  </a:solidFill>
                  <a:latin typeface="微软雅黑" panose="020B0503020204020204" charset="-122"/>
                  <a:ea typeface="微软雅黑" panose="020B0503020204020204" charset="-122"/>
                </a:rPr>
                <a:t>子任务2  为老年人测量脉搏和呼吸</a:t>
              </a:r>
              <a:endParaRPr sz="2000"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pic>
        <p:nvPicPr>
          <p:cNvPr id="3" name="图片 2"/>
          <p:cNvPicPr>
            <a:picLocks noChangeAspect="1"/>
          </p:cNvPicPr>
          <p:nvPr/>
        </p:nvPicPr>
        <p:blipFill>
          <a:blip r:embed="rId2"/>
          <a:stretch>
            <a:fillRect/>
          </a:stretch>
        </p:blipFill>
        <p:spPr>
          <a:xfrm>
            <a:off x="1257300" y="575945"/>
            <a:ext cx="6629400" cy="399097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5135880" cy="398780"/>
            <a:chOff x="162802" y="106676"/>
            <a:chExt cx="6847522" cy="590681"/>
          </a:xfrm>
        </p:grpSpPr>
        <p:sp>
          <p:nvSpPr>
            <p:cNvPr id="9" name="文本框 8"/>
            <p:cNvSpPr txBox="1"/>
            <p:nvPr/>
          </p:nvSpPr>
          <p:spPr>
            <a:xfrm>
              <a:off x="923920" y="106676"/>
              <a:ext cx="6086404" cy="590681"/>
            </a:xfrm>
            <a:prstGeom prst="rect">
              <a:avLst/>
            </a:prstGeom>
            <a:noFill/>
          </p:spPr>
          <p:txBody>
            <a:bodyPr wrap="square" rtlCol="0">
              <a:spAutoFit/>
            </a:bodyPr>
            <a:lstStyle/>
            <a:p>
              <a:r>
                <a:rPr sz="2000" b="0">
                  <a:solidFill>
                    <a:srgbClr val="FF7F7F"/>
                  </a:solidFill>
                  <a:latin typeface="微软雅黑" panose="020B0503020204020204" charset="-122"/>
                  <a:ea typeface="微软雅黑" panose="020B0503020204020204" charset="-122"/>
                </a:rPr>
                <a:t>子任务3  为老年人测量血压</a:t>
              </a:r>
              <a:endParaRPr sz="2000"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
        <p:nvSpPr>
          <p:cNvPr id="2" name="文本框 1"/>
          <p:cNvSpPr txBox="1"/>
          <p:nvPr/>
        </p:nvSpPr>
        <p:spPr>
          <a:xfrm>
            <a:off x="692785" y="548640"/>
            <a:ext cx="4201160" cy="368300"/>
          </a:xfrm>
          <a:prstGeom prst="rect">
            <a:avLst/>
          </a:prstGeom>
          <a:noFill/>
        </p:spPr>
        <p:txBody>
          <a:bodyPr wrap="square" rtlCol="0">
            <a:spAutoFit/>
          </a:bodyPr>
          <a:p>
            <a:r>
              <a:rPr lang="zh-CN" altLang="en-US"/>
              <a:t>一、血压的观察</a:t>
            </a:r>
            <a:endParaRPr lang="zh-CN" altLang="en-US"/>
          </a:p>
        </p:txBody>
      </p:sp>
      <p:sp>
        <p:nvSpPr>
          <p:cNvPr id="102" name="文本框 101"/>
          <p:cNvSpPr txBox="1"/>
          <p:nvPr/>
        </p:nvSpPr>
        <p:spPr>
          <a:xfrm>
            <a:off x="1781175" y="916940"/>
            <a:ext cx="5080000" cy="275590"/>
          </a:xfrm>
          <a:prstGeom prst="rect">
            <a:avLst/>
          </a:prstGeom>
          <a:noFill/>
          <a:ln w="9525">
            <a:noFill/>
          </a:ln>
        </p:spPr>
        <p:txBody>
          <a:bodyPr>
            <a:spAutoFit/>
          </a:bodyPr>
          <a:p>
            <a:pPr indent="0" algn="ctr"/>
            <a:r>
              <a:rPr lang="zh-CN" sz="1200" b="1">
                <a:ea typeface="宋体" panose="02010600030101010101" pitchFamily="2" charset="-122"/>
              </a:rPr>
              <a:t>血压的周期变化</a:t>
            </a:r>
            <a:endParaRPr lang="zh-CN" altLang="en-US" sz="1200"/>
          </a:p>
        </p:txBody>
      </p:sp>
      <p:graphicFrame>
        <p:nvGraphicFramePr>
          <p:cNvPr id="3" name="表格 2"/>
          <p:cNvGraphicFramePr/>
          <p:nvPr>
            <p:custDataLst>
              <p:tags r:id="rId2"/>
            </p:custDataLst>
          </p:nvPr>
        </p:nvGraphicFramePr>
        <p:xfrm>
          <a:off x="1248410" y="1192530"/>
          <a:ext cx="6513195" cy="1409700"/>
        </p:xfrm>
        <a:graphic>
          <a:graphicData uri="http://schemas.openxmlformats.org/drawingml/2006/table">
            <a:tbl>
              <a:tblPr firstRow="1" bandRow="1">
                <a:tableStyleId>{5940675A-B579-460E-94D1-54222C63F5DA}</a:tableStyleId>
              </a:tblPr>
              <a:tblGrid>
                <a:gridCol w="1123950"/>
                <a:gridCol w="5389245"/>
              </a:tblGrid>
              <a:tr h="201295">
                <a:tc>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名称</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7D7D7"/>
                    </a:solidFill>
                  </a:tcPr>
                </a:tc>
                <a:tc>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表现</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7D7D7"/>
                    </a:solidFill>
                  </a:tcPr>
                </a:tc>
              </a:tr>
              <a:tr h="402590">
                <a:tc>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收缩压</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指心室收缩时,主动脉压急剧升高,至收缩中期达到动脉血压的最高值。</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01930">
                <a:tc>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舒张压</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指心室舒张时,主动脉压下降,至心舒末期达动脉血压的最低值。</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01295">
                <a:tc>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脉压</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指收缩压和舒张压之差,亦称脉搏压。</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02590">
                <a:tc>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平均动脉压</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指一个心动周期中每一瞬间动脉血压的平均值。</a:t>
                      </a:r>
                      <a:endParaRPr lang="en-US" sz="1200" b="0">
                        <a:latin typeface="宋体" panose="02010600030101010101" pitchFamily="2" charset="-122"/>
                        <a:ea typeface="宋体" panose="02010600030101010101" pitchFamily="2" charset="-122"/>
                        <a:cs typeface="宋体" panose="02010600030101010101" pitchFamily="2" charset="-122"/>
                      </a:endParaRPr>
                    </a:p>
                    <a:p>
                      <a:pPr indent="0">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估算方法:平均动脉压=舒张压+1/3脉压</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
        <p:nvSpPr>
          <p:cNvPr id="4" name="文本框 3"/>
          <p:cNvSpPr txBox="1"/>
          <p:nvPr/>
        </p:nvSpPr>
        <p:spPr>
          <a:xfrm>
            <a:off x="1070610" y="2524125"/>
            <a:ext cx="6590030" cy="2408555"/>
          </a:xfrm>
          <a:prstGeom prst="rect">
            <a:avLst/>
          </a:prstGeom>
          <a:noFill/>
          <a:ln w="9525">
            <a:noFill/>
          </a:ln>
        </p:spPr>
        <p:txBody>
          <a:bodyPr wrap="square">
            <a:spAutoFit/>
          </a:bodyPr>
          <a:p>
            <a:pPr indent="177800">
              <a:lnSpc>
                <a:spcPct val="130000"/>
              </a:lnSpc>
            </a:pPr>
            <a:endParaRPr lang="zh-CN" sz="1400">
              <a:latin typeface="宋体" panose="02010600030101010101" pitchFamily="2" charset="-122"/>
              <a:ea typeface="宋体" panose="02010600030101010101" pitchFamily="2" charset="-122"/>
              <a:cs typeface="宋体" panose="02010600030101010101" pitchFamily="2" charset="-122"/>
            </a:endParaRPr>
          </a:p>
          <a:p>
            <a:pPr indent="177800">
              <a:lnSpc>
                <a:spcPct val="130000"/>
              </a:lnSpc>
            </a:pPr>
            <a:r>
              <a:rPr lang="zh-CN" sz="1400">
                <a:solidFill>
                  <a:srgbClr val="000000"/>
                </a:solidFill>
                <a:latin typeface="宋体" panose="02010600030101010101" pitchFamily="2" charset="-122"/>
                <a:ea typeface="宋体" panose="02010600030101010101" pitchFamily="2" charset="-122"/>
                <a:cs typeface="宋体" panose="02010600030101010101" pitchFamily="2" charset="-122"/>
                <a:sym typeface="+mn-ea"/>
              </a:rPr>
              <a:t>（一）正常范围</a:t>
            </a:r>
            <a:endParaRPr lang="zh-CN" sz="1200">
              <a:solidFill>
                <a:srgbClr val="000000"/>
              </a:solidFill>
              <a:latin typeface="宋体" panose="02010600030101010101" pitchFamily="2" charset="-122"/>
              <a:ea typeface="宋体" panose="02010600030101010101" pitchFamily="2" charset="-122"/>
              <a:cs typeface="宋体" panose="02010600030101010101" pitchFamily="2" charset="-122"/>
              <a:sym typeface="+mn-ea"/>
            </a:endParaRPr>
          </a:p>
          <a:p>
            <a:pPr indent="177800">
              <a:lnSpc>
                <a:spcPct val="130000"/>
              </a:lnSpc>
            </a:pPr>
            <a:r>
              <a:rPr lang="zh-CN" sz="1200">
                <a:latin typeface="宋体" panose="02010600030101010101" pitchFamily="2" charset="-122"/>
                <a:ea typeface="宋体" panose="02010600030101010101" pitchFamily="2" charset="-122"/>
                <a:cs typeface="宋体" panose="02010600030101010101" pitchFamily="2" charset="-122"/>
              </a:rPr>
              <a:t>成人安静状态下血压的正常范围：收缩压90-140mmHg，舒张压在60-90 mmHg。</a:t>
            </a:r>
            <a:endParaRPr lang="zh-CN" sz="1200">
              <a:solidFill>
                <a:srgbClr val="000000"/>
              </a:solidFill>
              <a:latin typeface="宋体" panose="02010600030101010101" pitchFamily="2" charset="-122"/>
              <a:ea typeface="宋体" panose="02010600030101010101" pitchFamily="2" charset="-122"/>
              <a:cs typeface="宋体" panose="02010600030101010101" pitchFamily="2" charset="-122"/>
            </a:endParaRPr>
          </a:p>
          <a:p>
            <a:pPr indent="177800">
              <a:lnSpc>
                <a:spcPct val="130000"/>
              </a:lnSpc>
            </a:pPr>
            <a:r>
              <a:rPr lang="zh-CN" sz="1400">
                <a:solidFill>
                  <a:srgbClr val="000000"/>
                </a:solidFill>
                <a:latin typeface="宋体" panose="02010600030101010101" pitchFamily="2" charset="-122"/>
                <a:ea typeface="宋体" panose="02010600030101010101" pitchFamily="2" charset="-122"/>
                <a:cs typeface="宋体" panose="02010600030101010101" pitchFamily="2" charset="-122"/>
              </a:rPr>
              <a:t>（二）生理性变化</a:t>
            </a:r>
            <a:endParaRPr lang="zh-CN" sz="1400">
              <a:latin typeface="宋体" panose="02010600030101010101" pitchFamily="2" charset="-122"/>
              <a:ea typeface="宋体" panose="02010600030101010101" pitchFamily="2" charset="-122"/>
              <a:cs typeface="宋体" panose="02010600030101010101" pitchFamily="2" charset="-122"/>
            </a:endParaRPr>
          </a:p>
          <a:p>
            <a:pPr indent="177800">
              <a:lnSpc>
                <a:spcPct val="130000"/>
              </a:lnSpc>
            </a:pPr>
            <a:r>
              <a:rPr lang="zh-CN" sz="1200">
                <a:latin typeface="宋体" panose="02010600030101010101" pitchFamily="2" charset="-122"/>
                <a:ea typeface="宋体" panose="02010600030101010101" pitchFamily="2" charset="-122"/>
                <a:cs typeface="宋体" panose="02010600030101010101" pitchFamily="2" charset="-122"/>
              </a:rPr>
              <a:t>呼吸的变化受年龄、性别、昼夜、睡眠、情绪、疼痛、体位、测量部位、环境温度等因素的影响。</a:t>
            </a:r>
            <a:r>
              <a:rPr lang="en-US" sz="1200">
                <a:latin typeface="宋体" panose="02010600030101010101" pitchFamily="2" charset="-122"/>
                <a:ea typeface="宋体" panose="02010600030101010101" pitchFamily="2" charset="-122"/>
                <a:cs typeface="宋体" panose="02010600030101010101" pitchFamily="2" charset="-122"/>
              </a:rPr>
              <a:t>  </a:t>
            </a:r>
            <a:r>
              <a:rPr lang="zh-CN" sz="1400">
                <a:solidFill>
                  <a:srgbClr val="000000"/>
                </a:solidFill>
                <a:latin typeface="宋体" panose="02010600030101010101" pitchFamily="2" charset="-122"/>
                <a:ea typeface="宋体" panose="02010600030101010101" pitchFamily="2" charset="-122"/>
                <a:cs typeface="宋体" panose="02010600030101010101" pitchFamily="2" charset="-122"/>
              </a:rPr>
              <a:t></a:t>
            </a:r>
            <a:r>
              <a:rPr lang="en-US" altLang="zh-CN" sz="1400">
                <a:solidFill>
                  <a:srgbClr val="000000"/>
                </a:solidFill>
                <a:latin typeface="宋体" panose="02010600030101010101" pitchFamily="2" charset="-122"/>
                <a:ea typeface="宋体" panose="02010600030101010101" pitchFamily="2" charset="-122"/>
                <a:cs typeface="宋体" panose="02010600030101010101" pitchFamily="2" charset="-122"/>
              </a:rPr>
              <a:t>  </a:t>
            </a:r>
            <a:r>
              <a:rPr lang="zh-CN" sz="1400">
                <a:solidFill>
                  <a:srgbClr val="000000"/>
                </a:solidFill>
                <a:latin typeface="宋体" panose="02010600030101010101" pitchFamily="2" charset="-122"/>
                <a:ea typeface="宋体" panose="02010600030101010101" pitchFamily="2" charset="-122"/>
                <a:cs typeface="宋体" panose="02010600030101010101" pitchFamily="2" charset="-122"/>
              </a:rPr>
              <a:t>（三）异常血压</a:t>
            </a:r>
            <a:endParaRPr lang="zh-CN" sz="1400">
              <a:latin typeface="宋体" panose="02010600030101010101" pitchFamily="2" charset="-122"/>
              <a:ea typeface="宋体" panose="02010600030101010101" pitchFamily="2" charset="-122"/>
              <a:cs typeface="宋体" panose="02010600030101010101" pitchFamily="2" charset="-122"/>
            </a:endParaRPr>
          </a:p>
          <a:p>
            <a:pPr indent="177800">
              <a:lnSpc>
                <a:spcPct val="130000"/>
              </a:lnSpc>
            </a:pPr>
            <a:r>
              <a:rPr lang="zh-CN" sz="1200">
                <a:latin typeface="宋体" panose="02010600030101010101" pitchFamily="2" charset="-122"/>
                <a:ea typeface="宋体" panose="02010600030101010101" pitchFamily="2" charset="-122"/>
                <a:cs typeface="宋体" panose="02010600030101010101" pitchFamily="2" charset="-122"/>
              </a:rPr>
              <a:t>高血压：在未使用降压药物的情况下，成人收缩压≥140mmHg和（或）舒张压≥90mmHg。低血压：血压</a:t>
            </a:r>
            <a:r>
              <a:rPr lang="en-US" sz="1200">
                <a:latin typeface="宋体" panose="02010600030101010101" pitchFamily="2" charset="-122"/>
                <a:ea typeface="宋体" panose="02010600030101010101" pitchFamily="2" charset="-122"/>
                <a:cs typeface="宋体" panose="02010600030101010101" pitchFamily="2" charset="-122"/>
              </a:rPr>
              <a:t>&lt;90/60mmHg</a:t>
            </a:r>
            <a:endParaRPr lang="zh-CN" altLang="en-US" sz="1200">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5135880" cy="398780"/>
            <a:chOff x="162802" y="106676"/>
            <a:chExt cx="6847522" cy="590681"/>
          </a:xfrm>
        </p:grpSpPr>
        <p:sp>
          <p:nvSpPr>
            <p:cNvPr id="9" name="文本框 8"/>
            <p:cNvSpPr txBox="1"/>
            <p:nvPr/>
          </p:nvSpPr>
          <p:spPr>
            <a:xfrm>
              <a:off x="923920" y="106676"/>
              <a:ext cx="6086404" cy="590681"/>
            </a:xfrm>
            <a:prstGeom prst="rect">
              <a:avLst/>
            </a:prstGeom>
            <a:noFill/>
          </p:spPr>
          <p:txBody>
            <a:bodyPr wrap="square" rtlCol="0">
              <a:spAutoFit/>
            </a:bodyPr>
            <a:p>
              <a:r>
                <a:rPr lang="zh-CN" altLang="en-US" sz="2000" b="0">
                  <a:solidFill>
                    <a:srgbClr val="FF7F7F"/>
                  </a:solidFill>
                  <a:latin typeface="微软雅黑" panose="020B0503020204020204" charset="-122"/>
                  <a:ea typeface="微软雅黑" panose="020B0503020204020204" charset="-122"/>
                </a:rPr>
                <a:t>思维导图</a:t>
              </a:r>
              <a:endParaRPr lang="zh-CN" altLang="en-US" sz="2000"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pic>
        <p:nvPicPr>
          <p:cNvPr id="92" name="图片 30" descr="C:\Users\Administrator\Desktop\老年人身体状况的观察.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a:xfrm>
            <a:off x="1141730" y="593090"/>
            <a:ext cx="6695440" cy="4173220"/>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5135880" cy="398780"/>
            <a:chOff x="162802" y="106676"/>
            <a:chExt cx="6847522" cy="590681"/>
          </a:xfrm>
        </p:grpSpPr>
        <p:sp>
          <p:nvSpPr>
            <p:cNvPr id="9" name="文本框 8"/>
            <p:cNvSpPr txBox="1"/>
            <p:nvPr/>
          </p:nvSpPr>
          <p:spPr>
            <a:xfrm>
              <a:off x="923920" y="106676"/>
              <a:ext cx="6086404" cy="590681"/>
            </a:xfrm>
            <a:prstGeom prst="rect">
              <a:avLst/>
            </a:prstGeom>
            <a:noFill/>
          </p:spPr>
          <p:txBody>
            <a:bodyPr wrap="square" rtlCol="0">
              <a:spAutoFit/>
            </a:bodyPr>
            <a:lstStyle/>
            <a:p>
              <a:r>
                <a:rPr sz="2000">
                  <a:solidFill>
                    <a:srgbClr val="FF7F7F"/>
                  </a:solidFill>
                  <a:latin typeface="微软雅黑" panose="020B0503020204020204" charset="-122"/>
                  <a:ea typeface="微软雅黑" panose="020B0503020204020204" charset="-122"/>
                  <a:sym typeface="+mn-ea"/>
                </a:rPr>
                <a:t>子任务3  为老年人测量血压</a:t>
              </a:r>
              <a:endParaRPr sz="2000"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
        <p:nvSpPr>
          <p:cNvPr id="2" name="文本框 1"/>
          <p:cNvSpPr txBox="1"/>
          <p:nvPr/>
        </p:nvSpPr>
        <p:spPr>
          <a:xfrm>
            <a:off x="692785" y="548640"/>
            <a:ext cx="2505075" cy="368300"/>
          </a:xfrm>
          <a:prstGeom prst="rect">
            <a:avLst/>
          </a:prstGeom>
          <a:noFill/>
        </p:spPr>
        <p:txBody>
          <a:bodyPr wrap="square" rtlCol="0">
            <a:spAutoFit/>
          </a:bodyPr>
          <a:p>
            <a:r>
              <a:rPr lang="zh-CN" altLang="en-US"/>
              <a:t>二、为老年人测量血压</a:t>
            </a:r>
            <a:endParaRPr lang="zh-CN" altLang="en-US"/>
          </a:p>
        </p:txBody>
      </p:sp>
      <p:sp>
        <p:nvSpPr>
          <p:cNvPr id="102" name="文本框 101"/>
          <p:cNvSpPr txBox="1"/>
          <p:nvPr/>
        </p:nvSpPr>
        <p:spPr>
          <a:xfrm>
            <a:off x="741045" y="1042353"/>
            <a:ext cx="5080000" cy="1123950"/>
          </a:xfrm>
          <a:prstGeom prst="rect">
            <a:avLst/>
          </a:prstGeom>
          <a:noFill/>
          <a:ln w="9525">
            <a:noFill/>
          </a:ln>
        </p:spPr>
        <p:txBody>
          <a:bodyPr>
            <a:spAutoFit/>
          </a:bodyPr>
          <a:p>
            <a:pPr indent="177800">
              <a:lnSpc>
                <a:spcPct val="160000"/>
              </a:lnSpc>
            </a:pPr>
            <a:r>
              <a:rPr lang="zh-CN" sz="1400" b="0">
                <a:ea typeface="宋体" panose="02010600030101010101" pitchFamily="2" charset="-122"/>
              </a:rPr>
              <a:t>（一）操作目的</a:t>
            </a:r>
            <a:endParaRPr lang="zh-CN" sz="1400" b="0">
              <a:ea typeface="宋体" panose="02010600030101010101" pitchFamily="2" charset="-122"/>
            </a:endParaRPr>
          </a:p>
          <a:p>
            <a:pPr indent="177800">
              <a:lnSpc>
                <a:spcPct val="160000"/>
              </a:lnSpc>
            </a:pPr>
            <a:r>
              <a:rPr lang="zh-CN" sz="1400" b="0">
                <a:ea typeface="宋体" panose="02010600030101010101" pitchFamily="2" charset="-122"/>
              </a:rPr>
              <a:t>（二）常用测量血压的仪器</a:t>
            </a:r>
            <a:endParaRPr lang="zh-CN" sz="1400" b="0">
              <a:ea typeface="宋体" panose="02010600030101010101" pitchFamily="2" charset="-122"/>
            </a:endParaRPr>
          </a:p>
          <a:p>
            <a:pPr indent="177800">
              <a:lnSpc>
                <a:spcPct val="160000"/>
              </a:lnSpc>
            </a:pPr>
            <a:r>
              <a:rPr lang="zh-CN" sz="1400">
                <a:ea typeface="宋体" panose="02010600030101010101" pitchFamily="2" charset="-122"/>
                <a:sym typeface="+mn-ea"/>
              </a:rPr>
              <a:t>（三）</a:t>
            </a:r>
            <a:r>
              <a:rPr lang="zh-CN" altLang="en-US" sz="1400"/>
              <a:t>操作实施流程</a:t>
            </a:r>
            <a:endParaRPr lang="zh-CN" altLang="en-US" sz="1400"/>
          </a:p>
        </p:txBody>
      </p:sp>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4535834" cy="361950"/>
            <a:chOff x="162802" y="106676"/>
            <a:chExt cx="6047498" cy="536128"/>
          </a:xfrm>
        </p:grpSpPr>
        <p:sp>
          <p:nvSpPr>
            <p:cNvPr id="9" name="文本框 8"/>
            <p:cNvSpPr txBox="1"/>
            <p:nvPr/>
          </p:nvSpPr>
          <p:spPr>
            <a:xfrm>
              <a:off x="924078" y="106676"/>
              <a:ext cx="5286222" cy="536128"/>
            </a:xfrm>
            <a:prstGeom prst="rect">
              <a:avLst/>
            </a:prstGeom>
            <a:noFill/>
          </p:spPr>
          <p:txBody>
            <a:bodyPr wrap="square" rtlCol="0">
              <a:spAutoFit/>
            </a:bodyPr>
            <a:lstStyle/>
            <a:p>
              <a:r>
                <a:rPr lang="zh-CN" altLang="en-US" sz="1755" b="0">
                  <a:solidFill>
                    <a:srgbClr val="FF7F7F"/>
                  </a:solidFill>
                  <a:latin typeface="微软雅黑" panose="020B0503020204020204" charset="-122"/>
                  <a:ea typeface="微软雅黑" panose="020B0503020204020204" charset="-122"/>
                </a:rPr>
                <a:t>测量血压的仪器</a:t>
              </a:r>
              <a:endParaRPr lang="zh-CN" altLang="en-US" sz="1755"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
        <p:nvSpPr>
          <p:cNvPr id="62" name="TextBox 11"/>
          <p:cNvSpPr>
            <a:spLocks noChangeArrowheads="1"/>
          </p:cNvSpPr>
          <p:nvPr/>
        </p:nvSpPr>
        <p:spPr bwMode="auto">
          <a:xfrm>
            <a:off x="5925401" y="3745607"/>
            <a:ext cx="1913528" cy="264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37" tIns="45718" rIns="91437" bIns="45718">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140" b="1" dirty="0">
                <a:solidFill>
                  <a:schemeClr val="bg1"/>
                </a:solidFill>
                <a:latin typeface="微软雅黑" panose="020B0503020204020204" charset="-122"/>
                <a:ea typeface="微软雅黑" panose="020B0503020204020204" charset="-122"/>
                <a:sym typeface="微软雅黑" panose="020B0503020204020204" charset="-122"/>
              </a:rPr>
              <a:t>体表红外测温仪</a:t>
            </a:r>
            <a:endParaRPr lang="zh-CN" altLang="en-US" sz="1140" b="1" dirty="0">
              <a:solidFill>
                <a:schemeClr val="bg1"/>
              </a:solidFill>
              <a:latin typeface="微软雅黑" panose="020B0503020204020204" charset="-122"/>
              <a:ea typeface="微软雅黑" panose="020B0503020204020204" charset="-122"/>
              <a:sym typeface="微软雅黑" panose="020B0503020204020204" charset="-122"/>
            </a:endParaRPr>
          </a:p>
        </p:txBody>
      </p:sp>
      <p:grpSp>
        <p:nvGrpSpPr>
          <p:cNvPr id="3" name="组合 2"/>
          <p:cNvGrpSpPr/>
          <p:nvPr/>
        </p:nvGrpSpPr>
        <p:grpSpPr>
          <a:xfrm>
            <a:off x="2416175" y="1063625"/>
            <a:ext cx="4311650" cy="3016885"/>
            <a:chOff x="2019" y="1695"/>
            <a:chExt cx="6790" cy="4751"/>
          </a:xfrm>
        </p:grpSpPr>
        <p:sp>
          <p:nvSpPr>
            <p:cNvPr id="30" name="Freeform 6"/>
            <p:cNvSpPr>
              <a:spLocks noChangeArrowheads="1"/>
            </p:cNvSpPr>
            <p:nvPr/>
          </p:nvSpPr>
          <p:spPr bwMode="auto">
            <a:xfrm>
              <a:off x="2019" y="5640"/>
              <a:ext cx="3218" cy="806"/>
            </a:xfrm>
            <a:custGeom>
              <a:avLst/>
              <a:gdLst>
                <a:gd name="T0" fmla="*/ 2147483647 w 4367"/>
                <a:gd name="T1" fmla="*/ 2147483647 h 2224"/>
                <a:gd name="T2" fmla="*/ 2147483647 w 4367"/>
                <a:gd name="T3" fmla="*/ 2147483647 h 2224"/>
                <a:gd name="T4" fmla="*/ 2147483647 w 4367"/>
                <a:gd name="T5" fmla="*/ 2147483647 h 2224"/>
                <a:gd name="T6" fmla="*/ 2147483647 w 4367"/>
                <a:gd name="T7" fmla="*/ 0 h 2224"/>
                <a:gd name="T8" fmla="*/ 2147483647 w 4367"/>
                <a:gd name="T9" fmla="*/ 2147483647 h 2224"/>
                <a:gd name="T10" fmla="*/ 2147483647 w 4367"/>
                <a:gd name="T11" fmla="*/ 2147483647 h 2224"/>
                <a:gd name="T12" fmla="*/ 2147483647 w 4367"/>
                <a:gd name="T13" fmla="*/ 2147483647 h 2224"/>
                <a:gd name="T14" fmla="*/ 2147483647 w 4367"/>
                <a:gd name="T15" fmla="*/ 2147483647 h 2224"/>
                <a:gd name="T16" fmla="*/ 2147483647 w 4367"/>
                <a:gd name="T17" fmla="*/ 2147483647 h 2224"/>
                <a:gd name="T18" fmla="*/ 2147483647 w 4367"/>
                <a:gd name="T19" fmla="*/ 2147483647 h 2224"/>
                <a:gd name="T20" fmla="*/ 2147483647 w 4367"/>
                <a:gd name="T21" fmla="*/ 2147483647 h 2224"/>
                <a:gd name="T22" fmla="*/ 0 w 4367"/>
                <a:gd name="T23" fmla="*/ 2147483647 h 2224"/>
                <a:gd name="T24" fmla="*/ 0 w 4367"/>
                <a:gd name="T25" fmla="*/ 2147483647 h 2224"/>
                <a:gd name="T26" fmla="*/ 2147483647 w 4367"/>
                <a:gd name="T27" fmla="*/ 2147483647 h 222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367"/>
                <a:gd name="T43" fmla="*/ 0 h 2224"/>
                <a:gd name="T44" fmla="*/ 4367 w 4367"/>
                <a:gd name="T45" fmla="*/ 2224 h 222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367" h="2224">
                  <a:moveTo>
                    <a:pt x="222" y="230"/>
                  </a:moveTo>
                  <a:lnTo>
                    <a:pt x="3400" y="230"/>
                  </a:lnTo>
                  <a:lnTo>
                    <a:pt x="3433" y="174"/>
                  </a:lnTo>
                  <a:lnTo>
                    <a:pt x="3533" y="0"/>
                  </a:lnTo>
                  <a:lnTo>
                    <a:pt x="3634" y="174"/>
                  </a:lnTo>
                  <a:lnTo>
                    <a:pt x="3667" y="230"/>
                  </a:lnTo>
                  <a:lnTo>
                    <a:pt x="4146" y="230"/>
                  </a:lnTo>
                  <a:cubicBezTo>
                    <a:pt x="4267" y="230"/>
                    <a:pt x="4367" y="330"/>
                    <a:pt x="4367" y="452"/>
                  </a:cubicBezTo>
                  <a:lnTo>
                    <a:pt x="4367" y="2003"/>
                  </a:lnTo>
                  <a:cubicBezTo>
                    <a:pt x="4367" y="2124"/>
                    <a:pt x="4267" y="2224"/>
                    <a:pt x="4146" y="2224"/>
                  </a:cubicBezTo>
                  <a:lnTo>
                    <a:pt x="222" y="2224"/>
                  </a:lnTo>
                  <a:cubicBezTo>
                    <a:pt x="100" y="2224"/>
                    <a:pt x="0" y="2124"/>
                    <a:pt x="0" y="2003"/>
                  </a:cubicBezTo>
                  <a:lnTo>
                    <a:pt x="0" y="452"/>
                  </a:lnTo>
                  <a:cubicBezTo>
                    <a:pt x="0" y="330"/>
                    <a:pt x="100" y="230"/>
                    <a:pt x="222" y="230"/>
                  </a:cubicBezTo>
                  <a:close/>
                </a:path>
              </a:pathLst>
            </a:custGeom>
            <a:solidFill>
              <a:srgbClr val="FF7F7F"/>
            </a:solidFill>
            <a:ln>
              <a:noFill/>
            </a:ln>
          </p:spPr>
          <p:txBody>
            <a:bodyPr lIns="91437" tIns="45718" rIns="91437" bIns="45718"/>
            <a:lstStyle/>
            <a:p>
              <a:endParaRPr lang="zh-CN" altLang="en-US" sz="995" dirty="0"/>
            </a:p>
          </p:txBody>
        </p:sp>
        <p:sp>
          <p:nvSpPr>
            <p:cNvPr id="36" name="Freeform 6"/>
            <p:cNvSpPr>
              <a:spLocks noChangeArrowheads="1"/>
            </p:cNvSpPr>
            <p:nvPr/>
          </p:nvSpPr>
          <p:spPr bwMode="auto">
            <a:xfrm>
              <a:off x="5591" y="5640"/>
              <a:ext cx="3218" cy="805"/>
            </a:xfrm>
            <a:custGeom>
              <a:avLst/>
              <a:gdLst>
                <a:gd name="T0" fmla="*/ 2147483647 w 4367"/>
                <a:gd name="T1" fmla="*/ 2147483647 h 2224"/>
                <a:gd name="T2" fmla="*/ 2147483647 w 4367"/>
                <a:gd name="T3" fmla="*/ 2147483647 h 2224"/>
                <a:gd name="T4" fmla="*/ 2147483647 w 4367"/>
                <a:gd name="T5" fmla="*/ 2147483647 h 2224"/>
                <a:gd name="T6" fmla="*/ 2147483647 w 4367"/>
                <a:gd name="T7" fmla="*/ 0 h 2224"/>
                <a:gd name="T8" fmla="*/ 2147483647 w 4367"/>
                <a:gd name="T9" fmla="*/ 2147483647 h 2224"/>
                <a:gd name="T10" fmla="*/ 2147483647 w 4367"/>
                <a:gd name="T11" fmla="*/ 2147483647 h 2224"/>
                <a:gd name="T12" fmla="*/ 2147483647 w 4367"/>
                <a:gd name="T13" fmla="*/ 2147483647 h 2224"/>
                <a:gd name="T14" fmla="*/ 2147483647 w 4367"/>
                <a:gd name="T15" fmla="*/ 2147483647 h 2224"/>
                <a:gd name="T16" fmla="*/ 2147483647 w 4367"/>
                <a:gd name="T17" fmla="*/ 2147483647 h 2224"/>
                <a:gd name="T18" fmla="*/ 2147483647 w 4367"/>
                <a:gd name="T19" fmla="*/ 2147483647 h 2224"/>
                <a:gd name="T20" fmla="*/ 2147483647 w 4367"/>
                <a:gd name="T21" fmla="*/ 2147483647 h 2224"/>
                <a:gd name="T22" fmla="*/ 0 w 4367"/>
                <a:gd name="T23" fmla="*/ 2147483647 h 2224"/>
                <a:gd name="T24" fmla="*/ 0 w 4367"/>
                <a:gd name="T25" fmla="*/ 2147483647 h 2224"/>
                <a:gd name="T26" fmla="*/ 2147483647 w 4367"/>
                <a:gd name="T27" fmla="*/ 2147483647 h 222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367"/>
                <a:gd name="T43" fmla="*/ 0 h 2224"/>
                <a:gd name="T44" fmla="*/ 4367 w 4367"/>
                <a:gd name="T45" fmla="*/ 2224 h 222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367" h="2224">
                  <a:moveTo>
                    <a:pt x="222" y="230"/>
                  </a:moveTo>
                  <a:lnTo>
                    <a:pt x="3400" y="230"/>
                  </a:lnTo>
                  <a:lnTo>
                    <a:pt x="3433" y="174"/>
                  </a:lnTo>
                  <a:lnTo>
                    <a:pt x="3533" y="0"/>
                  </a:lnTo>
                  <a:lnTo>
                    <a:pt x="3634" y="174"/>
                  </a:lnTo>
                  <a:lnTo>
                    <a:pt x="3667" y="230"/>
                  </a:lnTo>
                  <a:lnTo>
                    <a:pt x="4146" y="230"/>
                  </a:lnTo>
                  <a:cubicBezTo>
                    <a:pt x="4267" y="230"/>
                    <a:pt x="4367" y="330"/>
                    <a:pt x="4367" y="452"/>
                  </a:cubicBezTo>
                  <a:lnTo>
                    <a:pt x="4367" y="2003"/>
                  </a:lnTo>
                  <a:cubicBezTo>
                    <a:pt x="4367" y="2124"/>
                    <a:pt x="4267" y="2224"/>
                    <a:pt x="4146" y="2224"/>
                  </a:cubicBezTo>
                  <a:lnTo>
                    <a:pt x="222" y="2224"/>
                  </a:lnTo>
                  <a:cubicBezTo>
                    <a:pt x="100" y="2224"/>
                    <a:pt x="0" y="2124"/>
                    <a:pt x="0" y="2003"/>
                  </a:cubicBezTo>
                  <a:lnTo>
                    <a:pt x="0" y="452"/>
                  </a:lnTo>
                  <a:cubicBezTo>
                    <a:pt x="0" y="330"/>
                    <a:pt x="100" y="230"/>
                    <a:pt x="222" y="230"/>
                  </a:cubicBezTo>
                  <a:close/>
                </a:path>
              </a:pathLst>
            </a:custGeom>
            <a:solidFill>
              <a:srgbClr val="BFBFBF"/>
            </a:solidFill>
            <a:ln>
              <a:noFill/>
            </a:ln>
          </p:spPr>
          <p:txBody>
            <a:bodyPr lIns="91437" tIns="45718" rIns="91437" bIns="45718"/>
            <a:lstStyle/>
            <a:p>
              <a:endParaRPr lang="zh-CN" altLang="en-US" sz="995" dirty="0"/>
            </a:p>
          </p:txBody>
        </p:sp>
        <p:sp>
          <p:nvSpPr>
            <p:cNvPr id="60" name="TextBox 9"/>
            <p:cNvSpPr>
              <a:spLocks noChangeArrowheads="1"/>
            </p:cNvSpPr>
            <p:nvPr/>
          </p:nvSpPr>
          <p:spPr bwMode="auto">
            <a:xfrm>
              <a:off x="2094" y="5899"/>
              <a:ext cx="3013" cy="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37" tIns="45718" rIns="91437" bIns="45718">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140" b="1" dirty="0">
                  <a:solidFill>
                    <a:schemeClr val="bg1"/>
                  </a:solidFill>
                  <a:latin typeface="微软雅黑" panose="020B0503020204020204" charset="-122"/>
                  <a:ea typeface="微软雅黑" panose="020B0503020204020204" charset="-122"/>
                  <a:sym typeface="微软雅黑" panose="020B0503020204020204" charset="-122"/>
                </a:rPr>
                <a:t>汞柱式血压计 </a:t>
              </a:r>
              <a:endParaRPr lang="zh-CN" altLang="en-US" sz="1140" b="1" dirty="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61" name="TextBox 10"/>
            <p:cNvSpPr>
              <a:spLocks noChangeArrowheads="1"/>
            </p:cNvSpPr>
            <p:nvPr/>
          </p:nvSpPr>
          <p:spPr bwMode="auto">
            <a:xfrm>
              <a:off x="5659" y="5899"/>
              <a:ext cx="3012" cy="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37" tIns="45718" rIns="91437" bIns="45718">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140" b="1" dirty="0">
                  <a:solidFill>
                    <a:schemeClr val="bg1"/>
                  </a:solidFill>
                  <a:latin typeface="微软雅黑" panose="020B0503020204020204" charset="-122"/>
                  <a:ea typeface="微软雅黑" panose="020B0503020204020204" charset="-122"/>
                  <a:sym typeface="微软雅黑" panose="020B0503020204020204" charset="-122"/>
                </a:rPr>
                <a:t>电子血压计</a:t>
              </a:r>
              <a:endParaRPr lang="zh-CN" altLang="en-US" sz="1140" b="1" dirty="0">
                <a:solidFill>
                  <a:schemeClr val="bg1"/>
                </a:solidFill>
                <a:latin typeface="微软雅黑" panose="020B0503020204020204" charset="-122"/>
                <a:ea typeface="微软雅黑" panose="020B0503020204020204" charset="-122"/>
                <a:sym typeface="微软雅黑" panose="020B0503020204020204" charset="-122"/>
              </a:endParaRPr>
            </a:p>
          </p:txBody>
        </p:sp>
        <p:pic>
          <p:nvPicPr>
            <p:cNvPr id="104" name="图片 24" descr="https://timgsa.baidu.com/timg?image&amp;quality=80&amp;size=b9999_10000&amp;sec=1584854375086&amp;di=ffa545e209995166cca6771254ddb105&amp;imgtype=0&amp;src=http%3A%2F%2Fec4.images-amazon.com%2Fimages%2FI%2F41ajO6NjpkL.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a:xfrm>
              <a:off x="2095" y="1697"/>
              <a:ext cx="3142" cy="3781"/>
            </a:xfrm>
            <a:prstGeom prst="rect">
              <a:avLst/>
            </a:prstGeom>
            <a:noFill/>
            <a:ln>
              <a:noFill/>
            </a:ln>
          </p:spPr>
        </p:pic>
        <p:pic>
          <p:nvPicPr>
            <p:cNvPr id="103" name="图片 26" descr="https://timgsa.baidu.com/timg?image&amp;quality=80&amp;size=b9999_10000&amp;sec=1584854422545&amp;di=594ca13680cbf553bf5fb9d15e6ffa8f&amp;imgtype=0&amp;src=http%3A%2F%2Fpic.baike.soso.com%2Fp%2F20140121%2F20140121145409-55230225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a:xfrm>
              <a:off x="5592" y="1695"/>
              <a:ext cx="3217" cy="4069"/>
            </a:xfrm>
            <a:prstGeom prst="rect">
              <a:avLst/>
            </a:prstGeom>
            <a:noFill/>
            <a:ln>
              <a:noFill/>
            </a:ln>
          </p:spPr>
        </p:pic>
      </p:grpSp>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62"/>
                                        </p:tgtEl>
                                        <p:attrNameLst>
                                          <p:attrName>style.visibility</p:attrName>
                                        </p:attrNameLst>
                                      </p:cBhvr>
                                      <p:to>
                                        <p:strVal val="visible"/>
                                      </p:to>
                                    </p:set>
                                    <p:animEffect>
                                      <p:cBhvr>
                                        <p:cTn id="13"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bldLvl="0"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5135880" cy="398780"/>
            <a:chOff x="162802" y="106676"/>
            <a:chExt cx="6847522" cy="590681"/>
          </a:xfrm>
        </p:grpSpPr>
        <p:sp>
          <p:nvSpPr>
            <p:cNvPr id="9" name="文本框 8"/>
            <p:cNvSpPr txBox="1"/>
            <p:nvPr/>
          </p:nvSpPr>
          <p:spPr>
            <a:xfrm>
              <a:off x="923920" y="106676"/>
              <a:ext cx="6086404" cy="590681"/>
            </a:xfrm>
            <a:prstGeom prst="rect">
              <a:avLst/>
            </a:prstGeom>
            <a:noFill/>
          </p:spPr>
          <p:txBody>
            <a:bodyPr wrap="square" rtlCol="0">
              <a:spAutoFit/>
            </a:bodyPr>
            <a:lstStyle/>
            <a:p>
              <a:r>
                <a:rPr sz="2000">
                  <a:solidFill>
                    <a:srgbClr val="FF7F7F"/>
                  </a:solidFill>
                  <a:latin typeface="微软雅黑" panose="020B0503020204020204" charset="-122"/>
                  <a:ea typeface="微软雅黑" panose="020B0503020204020204" charset="-122"/>
                  <a:sym typeface="+mn-ea"/>
                </a:rPr>
                <a:t>子任务3  为老年人测量血压</a:t>
              </a:r>
              <a:endParaRPr sz="2000"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pic>
        <p:nvPicPr>
          <p:cNvPr id="3" name="图片 2"/>
          <p:cNvPicPr>
            <a:picLocks noChangeAspect="1"/>
          </p:cNvPicPr>
          <p:nvPr/>
        </p:nvPicPr>
        <p:blipFill>
          <a:blip r:embed="rId2"/>
          <a:srcRect t="999" b="507"/>
          <a:stretch>
            <a:fillRect/>
          </a:stretch>
        </p:blipFill>
        <p:spPr>
          <a:xfrm>
            <a:off x="1299845" y="675640"/>
            <a:ext cx="6543675" cy="419354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5135880" cy="398780"/>
            <a:chOff x="162802" y="106676"/>
            <a:chExt cx="6847522" cy="590681"/>
          </a:xfrm>
        </p:grpSpPr>
        <p:sp>
          <p:nvSpPr>
            <p:cNvPr id="9" name="文本框 8"/>
            <p:cNvSpPr txBox="1"/>
            <p:nvPr/>
          </p:nvSpPr>
          <p:spPr>
            <a:xfrm>
              <a:off x="923920" y="106676"/>
              <a:ext cx="6086404" cy="590681"/>
            </a:xfrm>
            <a:prstGeom prst="rect">
              <a:avLst/>
            </a:prstGeom>
            <a:noFill/>
          </p:spPr>
          <p:txBody>
            <a:bodyPr wrap="square" rtlCol="0">
              <a:spAutoFit/>
            </a:bodyPr>
            <a:lstStyle/>
            <a:p>
              <a:r>
                <a:rPr sz="2000">
                  <a:solidFill>
                    <a:srgbClr val="FF7F7F"/>
                  </a:solidFill>
                  <a:latin typeface="微软雅黑" panose="020B0503020204020204" charset="-122"/>
                  <a:ea typeface="微软雅黑" panose="020B0503020204020204" charset="-122"/>
                  <a:sym typeface="+mn-ea"/>
                </a:rPr>
                <a:t>子任务3  为老年人测量血压</a:t>
              </a:r>
              <a:endParaRPr sz="2000"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pic>
        <p:nvPicPr>
          <p:cNvPr id="4" name="图片 3"/>
          <p:cNvPicPr>
            <a:picLocks noChangeAspect="1"/>
          </p:cNvPicPr>
          <p:nvPr/>
        </p:nvPicPr>
        <p:blipFill>
          <a:blip r:embed="rId2"/>
          <a:srcRect t="613"/>
          <a:stretch>
            <a:fillRect/>
          </a:stretch>
        </p:blipFill>
        <p:spPr>
          <a:xfrm>
            <a:off x="1868170" y="470535"/>
            <a:ext cx="5710555" cy="463296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2347172" y="2605156"/>
            <a:ext cx="4450080" cy="583565"/>
          </a:xfrm>
          <a:prstGeom prst="rect">
            <a:avLst/>
          </a:prstGeom>
          <a:noFill/>
        </p:spPr>
        <p:txBody>
          <a:bodyPr wrap="none" rtlCol="0">
            <a:spAutoFit/>
          </a:bodyPr>
          <a:lstStyle/>
          <a:p>
            <a:pPr algn="l"/>
            <a:r>
              <a:rPr sz="3200" b="1">
                <a:solidFill>
                  <a:srgbClr val="FF7F7F"/>
                </a:solidFill>
              </a:rPr>
              <a:t>任务三  神经系统的观察</a:t>
            </a:r>
            <a:endParaRPr sz="3200" b="1">
              <a:solidFill>
                <a:srgbClr val="FF7F7F"/>
              </a:solidFill>
            </a:endParaRPr>
          </a:p>
        </p:txBody>
      </p:sp>
      <p:grpSp>
        <p:nvGrpSpPr>
          <p:cNvPr id="4" name="组合 3"/>
          <p:cNvGrpSpPr/>
          <p:nvPr/>
        </p:nvGrpSpPr>
        <p:grpSpPr>
          <a:xfrm>
            <a:off x="3903281" y="1244963"/>
            <a:ext cx="1337863" cy="816800"/>
            <a:chOff x="7304087" y="2314113"/>
            <a:chExt cx="1001487" cy="611434"/>
          </a:xfrm>
        </p:grpSpPr>
        <p:sp>
          <p:nvSpPr>
            <p:cNvPr id="5" name="对角圆角矩形 4"/>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1">
                <a:latin typeface="微软雅黑" panose="020B0503020204020204" charset="-122"/>
                <a:ea typeface="微软雅黑" panose="020B0503020204020204" charset="-122"/>
              </a:endParaRPr>
            </a:p>
          </p:txBody>
        </p:sp>
        <p:pic>
          <p:nvPicPr>
            <p:cNvPr id="6" name="图片 5"/>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pic>
        <p:nvPicPr>
          <p:cNvPr id="8" name="图片 7" descr="852"/>
          <p:cNvPicPr>
            <a:picLocks noChangeAspect="1"/>
          </p:cNvPicPr>
          <p:nvPr/>
        </p:nvPicPr>
        <p:blipFill>
          <a:blip r:embed="rId2"/>
          <a:stretch>
            <a:fillRect/>
          </a:stretch>
        </p:blipFill>
        <p:spPr>
          <a:xfrm>
            <a:off x="2574925" y="810260"/>
            <a:ext cx="981075" cy="88963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45300" fill="hold" nodeType="withEffect">
                                  <p:stCondLst>
                                    <p:cond delay="5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0-#ppt_w/2"/>
                                          </p:val>
                                        </p:tav>
                                        <p:tav tm="100000">
                                          <p:val>
                                            <p:strVal val="#ppt_x"/>
                                          </p:val>
                                        </p:tav>
                                      </p:tavLst>
                                    </p:anim>
                                    <p:anim calcmode="lin" valueType="num">
                                      <p:cBhvr additive="base">
                                        <p:cTn id="8" dur="75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decel="45300" fill="hold" grpId="0" nodeType="withEffect">
                                  <p:stCondLst>
                                    <p:cond delay="75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1+#ppt_w/2"/>
                                          </p:val>
                                        </p:tav>
                                        <p:tav tm="100000">
                                          <p:val>
                                            <p:strVal val="#ppt_x"/>
                                          </p:val>
                                        </p:tav>
                                      </p:tavLst>
                                    </p:anim>
                                    <p:anim calcmode="lin" valueType="num">
                                      <p:cBhvr additive="base">
                                        <p:cTn id="12" dur="750" fill="hold"/>
                                        <p:tgtEl>
                                          <p:spTgt spid="10"/>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17" presetClass="entr" presetSubtype="10"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500" fill="hold"/>
                                        <p:tgtEl>
                                          <p:spTgt spid="8"/>
                                        </p:tgtEl>
                                        <p:attrNameLst>
                                          <p:attrName>ppt_w</p:attrName>
                                        </p:attrNameLst>
                                      </p:cBhvr>
                                      <p:tavLst>
                                        <p:tav tm="0">
                                          <p:val>
                                            <p:fltVal val="0"/>
                                          </p:val>
                                        </p:tav>
                                        <p:tav tm="100000">
                                          <p:val>
                                            <p:strVal val="#ppt_w"/>
                                          </p:val>
                                        </p:tav>
                                      </p:tavLst>
                                    </p:anim>
                                    <p:anim calcmode="lin" valueType="num">
                                      <p:cBhvr>
                                        <p:cTn id="17" dur="500" fill="hold"/>
                                        <p:tgtEl>
                                          <p:spTgt spid="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5135880" cy="398780"/>
            <a:chOff x="162802" y="106676"/>
            <a:chExt cx="6847522" cy="590681"/>
          </a:xfrm>
        </p:grpSpPr>
        <p:sp>
          <p:nvSpPr>
            <p:cNvPr id="9" name="文本框 8"/>
            <p:cNvSpPr txBox="1"/>
            <p:nvPr/>
          </p:nvSpPr>
          <p:spPr>
            <a:xfrm>
              <a:off x="923920" y="106676"/>
              <a:ext cx="6086404" cy="590681"/>
            </a:xfrm>
            <a:prstGeom prst="rect">
              <a:avLst/>
            </a:prstGeom>
            <a:noFill/>
          </p:spPr>
          <p:txBody>
            <a:bodyPr wrap="square" rtlCol="0">
              <a:spAutoFit/>
            </a:bodyPr>
            <a:lstStyle/>
            <a:p>
              <a:r>
                <a:rPr sz="2000">
                  <a:solidFill>
                    <a:srgbClr val="FF7F7F"/>
                  </a:solidFill>
                  <a:latin typeface="微软雅黑" panose="020B0503020204020204" charset="-122"/>
                  <a:ea typeface="微软雅黑" panose="020B0503020204020204" charset="-122"/>
                  <a:sym typeface="+mn-ea"/>
                </a:rPr>
                <a:t>一、意识的观察</a:t>
              </a:r>
              <a:endParaRPr sz="2000">
                <a:solidFill>
                  <a:srgbClr val="FF7F7F"/>
                </a:solidFill>
                <a:latin typeface="微软雅黑" panose="020B0503020204020204" charset="-122"/>
                <a:ea typeface="微软雅黑" panose="020B0503020204020204" charset="-122"/>
                <a:sym typeface="+mn-ea"/>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
        <p:nvSpPr>
          <p:cNvPr id="2" name="文本框 1"/>
          <p:cNvSpPr txBox="1"/>
          <p:nvPr/>
        </p:nvSpPr>
        <p:spPr>
          <a:xfrm>
            <a:off x="692785" y="994410"/>
            <a:ext cx="7514590" cy="1598295"/>
          </a:xfrm>
          <a:prstGeom prst="rect">
            <a:avLst/>
          </a:prstGeom>
          <a:noFill/>
        </p:spPr>
        <p:txBody>
          <a:bodyPr wrap="square" rtlCol="0">
            <a:spAutoFit/>
          </a:bodyPr>
          <a:p>
            <a:pPr>
              <a:lnSpc>
                <a:spcPct val="140000"/>
              </a:lnSpc>
            </a:pPr>
            <a:r>
              <a:rPr lang="zh-CN" altLang="en-US" sz="1400"/>
              <a:t>意识障碍的程度：包括嗜睡、意识模糊、昏睡和昏迷。</a:t>
            </a:r>
            <a:endParaRPr lang="zh-CN" altLang="en-US" sz="1400"/>
          </a:p>
          <a:p>
            <a:pPr>
              <a:lnSpc>
                <a:spcPct val="140000"/>
              </a:lnSpc>
            </a:pPr>
            <a:endParaRPr lang="zh-CN" altLang="en-US" sz="1400"/>
          </a:p>
          <a:p>
            <a:pPr>
              <a:lnSpc>
                <a:spcPct val="140000"/>
              </a:lnSpc>
            </a:pPr>
            <a:r>
              <a:rPr lang="zh-CN" altLang="en-US" sz="1400"/>
              <a:t>意识障碍能否被唤醒：不同程度的意识障碍中，嗜睡、意识模糊可以被唤醒，说明大脑的功能</a:t>
            </a:r>
            <a:endParaRPr lang="zh-CN" altLang="en-US" sz="1400"/>
          </a:p>
          <a:p>
            <a:pPr>
              <a:lnSpc>
                <a:spcPct val="140000"/>
              </a:lnSpc>
            </a:pPr>
            <a:r>
              <a:rPr lang="zh-CN" altLang="en-US" sz="1400"/>
              <a:t> </a:t>
            </a:r>
            <a:r>
              <a:rPr lang="en-US" altLang="zh-CN" sz="1400"/>
              <a:t>                                           </a:t>
            </a:r>
            <a:r>
              <a:rPr lang="zh-CN" altLang="en-US" sz="1400"/>
              <a:t>活动没有被完全抑制。如果出现不能唤醒的状态，如昏睡、昏迷，则说</a:t>
            </a:r>
            <a:endParaRPr lang="zh-CN" altLang="en-US" sz="1400"/>
          </a:p>
          <a:p>
            <a:pPr>
              <a:lnSpc>
                <a:spcPct val="140000"/>
              </a:lnSpc>
            </a:pPr>
            <a:r>
              <a:rPr lang="zh-CN" altLang="en-US" sz="1400"/>
              <a:t> </a:t>
            </a:r>
            <a:r>
              <a:rPr lang="en-US" altLang="zh-CN" sz="1400"/>
              <a:t>                                           </a:t>
            </a:r>
            <a:r>
              <a:rPr lang="zh-CN" altLang="en-US" sz="1400"/>
              <a:t>明大脑受损较重。</a:t>
            </a:r>
            <a:endParaRPr lang="zh-CN" altLang="en-US" sz="1400"/>
          </a:p>
        </p:txBody>
      </p:sp>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5135880" cy="398780"/>
            <a:chOff x="162802" y="106676"/>
            <a:chExt cx="6847522" cy="590681"/>
          </a:xfrm>
        </p:grpSpPr>
        <p:sp>
          <p:nvSpPr>
            <p:cNvPr id="9" name="文本框 8"/>
            <p:cNvSpPr txBox="1"/>
            <p:nvPr/>
          </p:nvSpPr>
          <p:spPr>
            <a:xfrm>
              <a:off x="923920" y="106676"/>
              <a:ext cx="6086404" cy="590681"/>
            </a:xfrm>
            <a:prstGeom prst="rect">
              <a:avLst/>
            </a:prstGeom>
            <a:noFill/>
          </p:spPr>
          <p:txBody>
            <a:bodyPr wrap="square" rtlCol="0">
              <a:spAutoFit/>
            </a:bodyPr>
            <a:lstStyle/>
            <a:p>
              <a:r>
                <a:rPr sz="2000">
                  <a:solidFill>
                    <a:srgbClr val="FF7F7F"/>
                  </a:solidFill>
                  <a:latin typeface="微软雅黑" panose="020B0503020204020204" charset="-122"/>
                  <a:ea typeface="微软雅黑" panose="020B0503020204020204" charset="-122"/>
                  <a:sym typeface="+mn-ea"/>
                </a:rPr>
                <a:t>一、意识的观察</a:t>
              </a:r>
              <a:endParaRPr sz="2000">
                <a:solidFill>
                  <a:srgbClr val="FF7F7F"/>
                </a:solidFill>
                <a:latin typeface="微软雅黑" panose="020B0503020204020204" charset="-122"/>
                <a:ea typeface="微软雅黑" panose="020B0503020204020204" charset="-122"/>
                <a:sym typeface="+mn-ea"/>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
        <p:nvSpPr>
          <p:cNvPr id="100" name="文本框 99"/>
          <p:cNvSpPr txBox="1"/>
          <p:nvPr/>
        </p:nvSpPr>
        <p:spPr>
          <a:xfrm>
            <a:off x="1981835" y="551180"/>
            <a:ext cx="5080000" cy="275590"/>
          </a:xfrm>
          <a:prstGeom prst="rect">
            <a:avLst/>
          </a:prstGeom>
          <a:noFill/>
          <a:ln w="9525">
            <a:noFill/>
          </a:ln>
        </p:spPr>
        <p:txBody>
          <a:bodyPr>
            <a:spAutoFit/>
          </a:bodyPr>
          <a:p>
            <a:pPr indent="0" algn="ctr"/>
            <a:r>
              <a:rPr lang="zh-CN" sz="1200" b="1">
                <a:ea typeface="宋体" panose="02010600030101010101" pitchFamily="2" charset="-122"/>
              </a:rPr>
              <a:t>格拉斯哥昏迷评分表</a:t>
            </a:r>
            <a:endParaRPr lang="zh-CN" altLang="en-US" sz="1200"/>
          </a:p>
        </p:txBody>
      </p:sp>
      <p:graphicFrame>
        <p:nvGraphicFramePr>
          <p:cNvPr id="3" name="表格 2"/>
          <p:cNvGraphicFramePr/>
          <p:nvPr>
            <p:custDataLst>
              <p:tags r:id="rId2"/>
            </p:custDataLst>
          </p:nvPr>
        </p:nvGraphicFramePr>
        <p:xfrm>
          <a:off x="1409065" y="907415"/>
          <a:ext cx="6225540" cy="2926080"/>
        </p:xfrm>
        <a:graphic>
          <a:graphicData uri="http://schemas.openxmlformats.org/drawingml/2006/table">
            <a:tbl>
              <a:tblPr firstRow="1" bandRow="1">
                <a:tableStyleId>{5940675A-B579-460E-94D1-54222C63F5DA}</a:tableStyleId>
              </a:tblPr>
              <a:tblGrid>
                <a:gridCol w="1124585"/>
                <a:gridCol w="3945890"/>
                <a:gridCol w="1155065"/>
              </a:tblGrid>
              <a:tr h="144780">
                <a:tc>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评分项目</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7D7D7"/>
                    </a:solidFill>
                  </a:tcPr>
                </a:tc>
                <a:tc>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反应</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7D7D7"/>
                    </a:solidFill>
                  </a:tcPr>
                </a:tc>
                <a:tc>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得分</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7D7D7"/>
                    </a:solidFill>
                  </a:tcPr>
                </a:tc>
              </a:tr>
              <a:tr h="0">
                <a:tc rowSpan="4">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睁眼反应</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自发性睁眼</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4</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言语呼唤时睁眼</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3</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疼痛刺激时睁眼</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2</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任何刺激无睁眼反应</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1</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rowSpan="6">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运动反应</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按指令动作</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6</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8288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对疼痛刺激能定位</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5</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对疼痛刺激有肢体退缩反应</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4</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疼痛刺激时肢体过屈</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3</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疼痛刺激时肢体过伸</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2</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对疼痛刺激无反应</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1</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rowSpan="5">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语言反应</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能准确回答时间、地点、人物等定向问题</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5</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能说话，但不能准确回答时间、地点、人物等定向问题</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4</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对答不切题</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3</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言语模糊不清，字意难辨</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2</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对任何刺激无语言反应</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1</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5135880" cy="398780"/>
            <a:chOff x="162802" y="106676"/>
            <a:chExt cx="6847522" cy="590681"/>
          </a:xfrm>
        </p:grpSpPr>
        <p:sp>
          <p:nvSpPr>
            <p:cNvPr id="9" name="文本框 8"/>
            <p:cNvSpPr txBox="1"/>
            <p:nvPr/>
          </p:nvSpPr>
          <p:spPr>
            <a:xfrm>
              <a:off x="923920" y="106676"/>
              <a:ext cx="6086404" cy="590681"/>
            </a:xfrm>
            <a:prstGeom prst="rect">
              <a:avLst/>
            </a:prstGeom>
            <a:noFill/>
          </p:spPr>
          <p:txBody>
            <a:bodyPr wrap="square" rtlCol="0">
              <a:spAutoFit/>
            </a:bodyPr>
            <a:lstStyle/>
            <a:p>
              <a:r>
                <a:rPr sz="2000" b="0">
                  <a:solidFill>
                    <a:srgbClr val="FF7F7F"/>
                  </a:solidFill>
                  <a:latin typeface="微软雅黑" panose="020B0503020204020204" charset="-122"/>
                  <a:ea typeface="微软雅黑" panose="020B0503020204020204" charset="-122"/>
                </a:rPr>
                <a:t>二、瞳孔的观察</a:t>
              </a:r>
              <a:endParaRPr sz="2000"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
        <p:nvSpPr>
          <p:cNvPr id="2" name="文本框 1"/>
          <p:cNvSpPr txBox="1"/>
          <p:nvPr/>
        </p:nvSpPr>
        <p:spPr>
          <a:xfrm>
            <a:off x="764540" y="932815"/>
            <a:ext cx="7243445" cy="694055"/>
          </a:xfrm>
          <a:prstGeom prst="rect">
            <a:avLst/>
          </a:prstGeom>
          <a:noFill/>
        </p:spPr>
        <p:txBody>
          <a:bodyPr wrap="square" rtlCol="0">
            <a:spAutoFit/>
          </a:bodyPr>
          <a:p>
            <a:pPr>
              <a:lnSpc>
                <a:spcPct val="140000"/>
              </a:lnSpc>
            </a:pPr>
            <a:r>
              <a:rPr lang="en-US" altLang="zh-CN" sz="1400"/>
              <a:t>         </a:t>
            </a:r>
            <a:r>
              <a:rPr lang="zh-CN" altLang="en-US" sz="1400"/>
              <a:t>正常瞳孔为等大、同圆、位置居中,边缘整齐,在自然光线下直径为2~5mm,对光反射和调节反射两侧均存在。</a:t>
            </a:r>
            <a:endParaRPr lang="zh-CN" altLang="en-US" sz="1400"/>
          </a:p>
        </p:txBody>
      </p:sp>
      <p:graphicFrame>
        <p:nvGraphicFramePr>
          <p:cNvPr id="3" name="表格 2"/>
          <p:cNvGraphicFramePr/>
          <p:nvPr>
            <p:custDataLst>
              <p:tags r:id="rId2"/>
            </p:custDataLst>
          </p:nvPr>
        </p:nvGraphicFramePr>
        <p:xfrm>
          <a:off x="1353185" y="2299335"/>
          <a:ext cx="6436995" cy="1225550"/>
        </p:xfrm>
        <a:graphic>
          <a:graphicData uri="http://schemas.openxmlformats.org/drawingml/2006/table">
            <a:tbl>
              <a:tblPr firstRow="1" bandRow="1">
                <a:tableStyleId>{5940675A-B579-460E-94D1-54222C63F5DA}</a:tableStyleId>
              </a:tblPr>
              <a:tblGrid>
                <a:gridCol w="1097915"/>
                <a:gridCol w="1407160"/>
                <a:gridCol w="3931920"/>
              </a:tblGrid>
              <a:tr h="281305">
                <a:tc>
                  <a:txBody>
                    <a:bodyPr/>
                    <a:p>
                      <a:pPr indent="0" algn="ctr">
                        <a:lnSpc>
                          <a:spcPct val="150000"/>
                        </a:lnSpc>
                        <a:buNone/>
                      </a:pPr>
                      <a:r>
                        <a:rPr lang="zh-CN" sz="1200" b="0">
                          <a:ea typeface="宋体" panose="02010600030101010101" pitchFamily="2" charset="-122"/>
                          <a:sym typeface="+mn-ea"/>
                        </a:rPr>
                        <a:t>异常</a:t>
                      </a:r>
                      <a:r>
                        <a:rPr lang="en-US" sz="1200" b="0">
                          <a:latin typeface="宋体" panose="02010600030101010101" pitchFamily="2" charset="-122"/>
                          <a:ea typeface="宋体" panose="02010600030101010101" pitchFamily="2" charset="-122"/>
                          <a:cs typeface="宋体" panose="02010600030101010101" pitchFamily="2" charset="-122"/>
                        </a:rPr>
                        <a:t>瞳孔</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7D7D7"/>
                    </a:solidFill>
                  </a:tcPr>
                </a:tc>
                <a:tc>
                  <a:txBody>
                    <a:bodyPr/>
                    <a:p>
                      <a:pPr indent="0" algn="ctr">
                        <a:lnSpc>
                          <a:spcPct val="150000"/>
                        </a:lnSpc>
                        <a:buNone/>
                      </a:pPr>
                      <a:r>
                        <a:rPr lang="en-US" sz="1200" b="0">
                          <a:latin typeface="宋体" panose="02010600030101010101" pitchFamily="2" charset="-122"/>
                          <a:ea typeface="宋体" panose="02010600030101010101" pitchFamily="2" charset="-122"/>
                          <a:cs typeface="宋体" panose="02010600030101010101" pitchFamily="2" charset="-122"/>
                        </a:rPr>
                        <a:t>表现</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7D7D7"/>
                    </a:solidFill>
                  </a:tcPr>
                </a:tc>
                <a:tc>
                  <a:txBody>
                    <a:bodyPr/>
                    <a:p>
                      <a:pPr indent="0" algn="ctr">
                        <a:lnSpc>
                          <a:spcPct val="150000"/>
                        </a:lnSpc>
                        <a:buNone/>
                      </a:pPr>
                      <a:r>
                        <a:rPr lang="en-US" sz="1200" b="0">
                          <a:latin typeface="宋体" panose="02010600030101010101" pitchFamily="2" charset="-122"/>
                          <a:ea typeface="宋体" panose="02010600030101010101" pitchFamily="2" charset="-122"/>
                          <a:cs typeface="宋体" panose="02010600030101010101" pitchFamily="2" charset="-122"/>
                        </a:rPr>
                        <a:t>常见疾病</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7D7D7"/>
                    </a:solidFill>
                  </a:tcPr>
                </a:tc>
              </a:tr>
              <a:tr h="605790">
                <a:tc>
                  <a:txBody>
                    <a:bodyPr/>
                    <a:p>
                      <a:pPr indent="0" algn="ctr">
                        <a:lnSpc>
                          <a:spcPct val="250000"/>
                        </a:lnSpc>
                        <a:buNone/>
                      </a:pPr>
                      <a:r>
                        <a:rPr lang="en-US" sz="1200" b="0">
                          <a:latin typeface="宋体" panose="02010600030101010101" pitchFamily="2" charset="-122"/>
                          <a:ea typeface="宋体" panose="02010600030101010101" pitchFamily="2" charset="-122"/>
                          <a:cs typeface="宋体" panose="02010600030101010101" pitchFamily="2" charset="-122"/>
                        </a:rPr>
                        <a:t>缩小</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lnSpc>
                          <a:spcPct val="250000"/>
                        </a:lnSpc>
                        <a:buNone/>
                      </a:pPr>
                      <a:r>
                        <a:rPr lang="en-US" sz="1200" b="0">
                          <a:latin typeface="宋体" panose="02010600030101010101" pitchFamily="2" charset="-122"/>
                          <a:ea typeface="宋体" panose="02010600030101010101" pitchFamily="2" charset="-122"/>
                          <a:cs typeface="宋体" panose="02010600030101010101" pitchFamily="2" charset="-122"/>
                        </a:rPr>
                        <a:t>瞳孔直径&lt;2mm </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50000"/>
                        </a:lnSpc>
                        <a:buNone/>
                      </a:pPr>
                      <a:r>
                        <a:rPr lang="en-US" sz="1200" b="0">
                          <a:latin typeface="宋体" panose="02010600030101010101" pitchFamily="2" charset="-122"/>
                          <a:ea typeface="宋体" panose="02010600030101010101" pitchFamily="2" charset="-122"/>
                          <a:cs typeface="宋体" panose="02010600030101010101" pitchFamily="2" charset="-122"/>
                        </a:rPr>
                        <a:t>两侧瞳孔缩小常见于有机磷农药中毒、巴比妥类药物、吗啡中毒等。</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38455">
                <a:tc>
                  <a:txBody>
                    <a:bodyPr/>
                    <a:p>
                      <a:pPr indent="0" algn="ctr">
                        <a:lnSpc>
                          <a:spcPct val="150000"/>
                        </a:lnSpc>
                        <a:buNone/>
                      </a:pPr>
                      <a:r>
                        <a:rPr lang="en-US" sz="1200" b="0">
                          <a:latin typeface="宋体" panose="02010600030101010101" pitchFamily="2" charset="-122"/>
                          <a:ea typeface="宋体" panose="02010600030101010101" pitchFamily="2" charset="-122"/>
                          <a:cs typeface="宋体" panose="02010600030101010101" pitchFamily="2" charset="-122"/>
                        </a:rPr>
                        <a:t>扩大</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lnSpc>
                          <a:spcPct val="150000"/>
                        </a:lnSpc>
                        <a:buNone/>
                      </a:pPr>
                      <a:r>
                        <a:rPr lang="en-US" sz="1200" b="0">
                          <a:latin typeface="宋体" panose="02010600030101010101" pitchFamily="2" charset="-122"/>
                          <a:ea typeface="宋体" panose="02010600030101010101" pitchFamily="2" charset="-122"/>
                          <a:cs typeface="宋体" panose="02010600030101010101" pitchFamily="2" charset="-122"/>
                        </a:rPr>
                        <a:t>瞳孔直径&gt;5mm</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50000"/>
                        </a:lnSpc>
                        <a:buNone/>
                      </a:pPr>
                      <a:r>
                        <a:rPr lang="en-US" sz="1200" b="0">
                          <a:latin typeface="宋体" panose="02010600030101010101" pitchFamily="2" charset="-122"/>
                          <a:ea typeface="宋体" panose="02010600030101010101" pitchFamily="2" charset="-122"/>
                          <a:cs typeface="宋体" panose="02010600030101010101" pitchFamily="2" charset="-122"/>
                        </a:rPr>
                        <a:t>常见于颅脑损伤、颅内压增高。</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2755477" y="2626746"/>
            <a:ext cx="3633470" cy="1137285"/>
          </a:xfrm>
          <a:prstGeom prst="rect">
            <a:avLst/>
          </a:prstGeom>
          <a:noFill/>
        </p:spPr>
        <p:txBody>
          <a:bodyPr wrap="none" rtlCol="0">
            <a:spAutoFit/>
          </a:bodyPr>
          <a:lstStyle/>
          <a:p>
            <a:pPr algn="l"/>
            <a:r>
              <a:rPr sz="3200" b="1">
                <a:solidFill>
                  <a:srgbClr val="FF7F7F"/>
                </a:solidFill>
              </a:rPr>
              <a:t>任务四  疼痛的观察</a:t>
            </a:r>
            <a:endParaRPr sz="3200" b="1">
              <a:solidFill>
                <a:srgbClr val="FF7F7F"/>
              </a:solidFill>
            </a:endParaRPr>
          </a:p>
          <a:p>
            <a:pPr algn="l"/>
            <a:endParaRPr lang="zh-CN" altLang="en-US" sz="3600" b="1">
              <a:solidFill>
                <a:srgbClr val="FF7F7F"/>
              </a:solidFill>
              <a:latin typeface="微软雅黑" panose="020B0503020204020204" charset="-122"/>
              <a:ea typeface="微软雅黑" panose="020B0503020204020204" charset="-122"/>
            </a:endParaRPr>
          </a:p>
        </p:txBody>
      </p:sp>
      <p:grpSp>
        <p:nvGrpSpPr>
          <p:cNvPr id="4" name="组合 3"/>
          <p:cNvGrpSpPr/>
          <p:nvPr/>
        </p:nvGrpSpPr>
        <p:grpSpPr>
          <a:xfrm>
            <a:off x="3903281" y="1244963"/>
            <a:ext cx="1337863" cy="816800"/>
            <a:chOff x="7304087" y="2314113"/>
            <a:chExt cx="1001487" cy="611434"/>
          </a:xfrm>
        </p:grpSpPr>
        <p:sp>
          <p:nvSpPr>
            <p:cNvPr id="5" name="对角圆角矩形 4"/>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1">
                <a:latin typeface="微软雅黑" panose="020B0503020204020204" charset="-122"/>
                <a:ea typeface="微软雅黑" panose="020B0503020204020204" charset="-122"/>
              </a:endParaRPr>
            </a:p>
          </p:txBody>
        </p:sp>
        <p:pic>
          <p:nvPicPr>
            <p:cNvPr id="6" name="图片 5"/>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pic>
        <p:nvPicPr>
          <p:cNvPr id="8" name="图片 7" descr="852"/>
          <p:cNvPicPr>
            <a:picLocks noChangeAspect="1"/>
          </p:cNvPicPr>
          <p:nvPr/>
        </p:nvPicPr>
        <p:blipFill>
          <a:blip r:embed="rId2"/>
          <a:stretch>
            <a:fillRect/>
          </a:stretch>
        </p:blipFill>
        <p:spPr>
          <a:xfrm>
            <a:off x="2574925" y="810260"/>
            <a:ext cx="981075" cy="88963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45300" fill="hold" nodeType="withEffect">
                                  <p:stCondLst>
                                    <p:cond delay="5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0-#ppt_w/2"/>
                                          </p:val>
                                        </p:tav>
                                        <p:tav tm="100000">
                                          <p:val>
                                            <p:strVal val="#ppt_x"/>
                                          </p:val>
                                        </p:tav>
                                      </p:tavLst>
                                    </p:anim>
                                    <p:anim calcmode="lin" valueType="num">
                                      <p:cBhvr additive="base">
                                        <p:cTn id="8" dur="75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decel="45300" fill="hold" grpId="0" nodeType="withEffect">
                                  <p:stCondLst>
                                    <p:cond delay="75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1+#ppt_w/2"/>
                                          </p:val>
                                        </p:tav>
                                        <p:tav tm="100000">
                                          <p:val>
                                            <p:strVal val="#ppt_x"/>
                                          </p:val>
                                        </p:tav>
                                      </p:tavLst>
                                    </p:anim>
                                    <p:anim calcmode="lin" valueType="num">
                                      <p:cBhvr additive="base">
                                        <p:cTn id="12" dur="750" fill="hold"/>
                                        <p:tgtEl>
                                          <p:spTgt spid="10"/>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17" presetClass="entr" presetSubtype="10"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500" fill="hold"/>
                                        <p:tgtEl>
                                          <p:spTgt spid="8"/>
                                        </p:tgtEl>
                                        <p:attrNameLst>
                                          <p:attrName>ppt_w</p:attrName>
                                        </p:attrNameLst>
                                      </p:cBhvr>
                                      <p:tavLst>
                                        <p:tav tm="0">
                                          <p:val>
                                            <p:fltVal val="0"/>
                                          </p:val>
                                        </p:tav>
                                        <p:tav tm="100000">
                                          <p:val>
                                            <p:strVal val="#ppt_w"/>
                                          </p:val>
                                        </p:tav>
                                      </p:tavLst>
                                    </p:anim>
                                    <p:anim calcmode="lin" valueType="num">
                                      <p:cBhvr>
                                        <p:cTn id="17" dur="500" fill="hold"/>
                                        <p:tgtEl>
                                          <p:spTgt spid="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82536"/>
            <a:ext cx="5135880" cy="399058"/>
            <a:chOff x="162802" y="132600"/>
            <a:chExt cx="6847522" cy="591093"/>
          </a:xfrm>
        </p:grpSpPr>
        <p:sp>
          <p:nvSpPr>
            <p:cNvPr id="9" name="文本框 8"/>
            <p:cNvSpPr txBox="1"/>
            <p:nvPr/>
          </p:nvSpPr>
          <p:spPr>
            <a:xfrm>
              <a:off x="923920" y="133012"/>
              <a:ext cx="6086404" cy="590681"/>
            </a:xfrm>
            <a:prstGeom prst="rect">
              <a:avLst/>
            </a:prstGeom>
            <a:noFill/>
          </p:spPr>
          <p:txBody>
            <a:bodyPr wrap="square" rtlCol="0">
              <a:spAutoFit/>
            </a:bodyPr>
            <a:lstStyle/>
            <a:p>
              <a:r>
                <a:rPr lang="zh-CN" sz="2000" b="0">
                  <a:solidFill>
                    <a:srgbClr val="FF7F7F"/>
                  </a:solidFill>
                  <a:latin typeface="微软雅黑" panose="020B0503020204020204" charset="-122"/>
                  <a:ea typeface="微软雅黑" panose="020B0503020204020204" charset="-122"/>
                </a:rPr>
                <a:t>一、</a:t>
              </a:r>
              <a:r>
                <a:rPr sz="2000" b="0">
                  <a:solidFill>
                    <a:srgbClr val="FF7F7F"/>
                  </a:solidFill>
                  <a:latin typeface="微软雅黑" panose="020B0503020204020204" charset="-122"/>
                  <a:ea typeface="微软雅黑" panose="020B0503020204020204" charset="-122"/>
                </a:rPr>
                <a:t>头痛的观察</a:t>
              </a:r>
              <a:endParaRPr sz="2000"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graphicFrame>
        <p:nvGraphicFramePr>
          <p:cNvPr id="3" name="表格 2"/>
          <p:cNvGraphicFramePr/>
          <p:nvPr>
            <p:custDataLst>
              <p:tags r:id="rId2"/>
            </p:custDataLst>
          </p:nvPr>
        </p:nvGraphicFramePr>
        <p:xfrm>
          <a:off x="1196340" y="765175"/>
          <a:ext cx="6750685" cy="4000500"/>
        </p:xfrm>
        <a:graphic>
          <a:graphicData uri="http://schemas.openxmlformats.org/drawingml/2006/table">
            <a:tbl>
              <a:tblPr firstRow="1" bandRow="1">
                <a:tableStyleId>{5940675A-B579-460E-94D1-54222C63F5DA}</a:tableStyleId>
              </a:tblPr>
              <a:tblGrid>
                <a:gridCol w="1406525"/>
                <a:gridCol w="5344160"/>
              </a:tblGrid>
              <a:tr h="0">
                <a:tc>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项目</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7D7D7"/>
                    </a:solidFill>
                  </a:tcPr>
                </a:tc>
                <a:tc>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表现</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7D7D7"/>
                    </a:solidFill>
                  </a:tcPr>
                </a:tc>
              </a:tr>
              <a:tr h="762635">
                <a:tc>
                  <a:txBody>
                    <a:bodyPr/>
                    <a:p>
                      <a:pPr indent="0" algn="ctr">
                        <a:lnSpc>
                          <a:spcPct val="130000"/>
                        </a:lnSpc>
                        <a:buNone/>
                      </a:pPr>
                      <a:endParaRPr lang="en-US" sz="1200" b="0">
                        <a:latin typeface="宋体" panose="02010600030101010101" pitchFamily="2" charset="-122"/>
                        <a:ea typeface="宋体" panose="02010600030101010101" pitchFamily="2" charset="-122"/>
                        <a:cs typeface="宋体" panose="02010600030101010101" pitchFamily="2" charset="-122"/>
                      </a:endParaRPr>
                    </a:p>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疼痛的部位</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疼痛发生在整个头部或一侧头部或眼部、鼻部、口腔周围。一般颅外病变头痛与病灶一致或位于病灶附近；头颅深部病变或颅内病变时，头痛部位与病变部位不一定符合。</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755650">
                <a:tc>
                  <a:txBody>
                    <a:bodyPr/>
                    <a:p>
                      <a:pPr indent="0" algn="ctr">
                        <a:lnSpc>
                          <a:spcPct val="130000"/>
                        </a:lnSpc>
                        <a:buNone/>
                      </a:pPr>
                      <a:endParaRPr lang="en-US" sz="1200" b="0">
                        <a:latin typeface="宋体" panose="02010600030101010101" pitchFamily="2" charset="-122"/>
                        <a:ea typeface="宋体" panose="02010600030101010101" pitchFamily="2" charset="-122"/>
                        <a:cs typeface="宋体" panose="02010600030101010101" pitchFamily="2" charset="-122"/>
                      </a:endParaRPr>
                    </a:p>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性质及程度</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剧烈疼痛或轻微头痛或局部刺痛、钝痛或搏动性头痛或压迫性头痛。神经痛头痛呈电击样、火烧样；血管性头痛呈搏动性痛、跳痛；紧张型头痛呈钝痛或紧箍感；颅内占位呈钝痛或胀痛；蛛网膜下腔出血呈严重剧烈疼痛。</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762635">
                <a:tc>
                  <a:txBody>
                    <a:bodyPr/>
                    <a:p>
                      <a:pPr indent="0" algn="ctr">
                        <a:lnSpc>
                          <a:spcPct val="130000"/>
                        </a:lnSpc>
                        <a:buNone/>
                      </a:pPr>
                      <a:endParaRPr lang="en-US" sz="1200" b="0">
                        <a:latin typeface="宋体" panose="02010600030101010101" pitchFamily="2" charset="-122"/>
                        <a:ea typeface="宋体" panose="02010600030101010101" pitchFamily="2" charset="-122"/>
                        <a:cs typeface="宋体" panose="02010600030101010101" pitchFamily="2" charset="-122"/>
                      </a:endParaRPr>
                    </a:p>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疼痛时间</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出现时间、持续时间、偶发或不定期出现或进行性加重。急性发作与脑血管病变、青光眼有关；亚急性常为高血压头痛、颅内占位有关；慢性常与原发性头痛、鼻窦炎有关。</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741045">
                <a:tc>
                  <a:txBody>
                    <a:bodyPr/>
                    <a:p>
                      <a:pPr indent="0" algn="ctr">
                        <a:lnSpc>
                          <a:spcPct val="130000"/>
                        </a:lnSpc>
                        <a:buNone/>
                      </a:pPr>
                      <a:endParaRPr lang="en-US" sz="1200" b="0">
                        <a:latin typeface="宋体" panose="02010600030101010101" pitchFamily="2" charset="-122"/>
                        <a:ea typeface="宋体" panose="02010600030101010101" pitchFamily="2" charset="-122"/>
                        <a:cs typeface="宋体" panose="02010600030101010101" pitchFamily="2" charset="-122"/>
                      </a:endParaRPr>
                    </a:p>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诱发与缓解因素</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是否与咳嗽、转头、打喷嚏、紧张、情绪激动有关。平卧位头痛减轻常为低颅压头痛；咳嗽、打喷嚏加重常为颅内占位病变；睡眠后减轻常为偏头痛；脱水药治疗后减轻常为颅内压增高、颅内占位。</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741045">
                <a:tc>
                  <a:txBody>
                    <a:bodyPr/>
                    <a:p>
                      <a:pPr indent="0" algn="ctr">
                        <a:lnSpc>
                          <a:spcPct val="130000"/>
                        </a:lnSpc>
                        <a:buNone/>
                      </a:pPr>
                      <a:endParaRPr lang="en-US" sz="1200" b="0">
                        <a:latin typeface="宋体" panose="02010600030101010101" pitchFamily="2" charset="-122"/>
                        <a:ea typeface="宋体" panose="02010600030101010101" pitchFamily="2" charset="-122"/>
                        <a:cs typeface="宋体" panose="02010600030101010101" pitchFamily="2" charset="-122"/>
                      </a:endParaRPr>
                    </a:p>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伴随症状 </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伴有发热多与感染、出血性脑血管病有关；伴有剧烈恶心、呕吐常为高颅压的症状；伴有明显的眩晕多见于后颅凹病变；伴有视力障碍及其他眼部症状常有颅内占位病变。</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六边形 1"/>
          <p:cNvSpPr/>
          <p:nvPr/>
        </p:nvSpPr>
        <p:spPr>
          <a:xfrm rot="5400000">
            <a:off x="1083945" y="1967865"/>
            <a:ext cx="1861185" cy="1729105"/>
          </a:xfrm>
          <a:prstGeom prst="hexagon">
            <a:avLst/>
          </a:prstGeom>
          <a:solidFill>
            <a:srgbClr val="FF7F7F"/>
          </a:solidFill>
          <a:ln>
            <a:solidFill>
              <a:schemeClr val="bg1">
                <a:lumMod val="95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p>
        </p:txBody>
      </p:sp>
      <p:sp>
        <p:nvSpPr>
          <p:cNvPr id="3" name="六边形 2"/>
          <p:cNvSpPr/>
          <p:nvPr/>
        </p:nvSpPr>
        <p:spPr>
          <a:xfrm rot="5400000">
            <a:off x="4236667" y="774678"/>
            <a:ext cx="668234" cy="576064"/>
          </a:xfrm>
          <a:prstGeom prst="hexagon">
            <a:avLst/>
          </a:prstGeom>
          <a:solidFill>
            <a:schemeClr val="bg1">
              <a:lumMod val="95000"/>
            </a:schemeClr>
          </a:solidFill>
          <a:ln>
            <a:solidFill>
              <a:schemeClr val="bg1">
                <a:lumMod val="95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文本框 53"/>
          <p:cNvSpPr txBox="1">
            <a:spLocks noChangeArrowheads="1"/>
          </p:cNvSpPr>
          <p:nvPr/>
        </p:nvSpPr>
        <p:spPr bwMode="auto">
          <a:xfrm>
            <a:off x="4930775" y="878205"/>
            <a:ext cx="339661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r>
              <a:rPr lang="zh-CN" altLang="en-US" dirty="0">
                <a:solidFill>
                  <a:srgbClr val="FF7F7F"/>
                </a:solidFill>
                <a:latin typeface="黑体-简" pitchFamily="2" charset="-122"/>
                <a:ea typeface="黑体-简" pitchFamily="2" charset="-122"/>
              </a:rPr>
              <a:t>老年人身体观察的目的与要求</a:t>
            </a:r>
            <a:endParaRPr lang="zh-CN" altLang="en-US" dirty="0">
              <a:solidFill>
                <a:srgbClr val="FF7F7F"/>
              </a:solidFill>
              <a:latin typeface="黑体-简" pitchFamily="2" charset="-122"/>
              <a:ea typeface="黑体-简" pitchFamily="2" charset="-122"/>
            </a:endParaRPr>
          </a:p>
        </p:txBody>
      </p:sp>
      <p:sp>
        <p:nvSpPr>
          <p:cNvPr id="7" name="文本框 53"/>
          <p:cNvSpPr txBox="1">
            <a:spLocks noChangeArrowheads="1"/>
          </p:cNvSpPr>
          <p:nvPr/>
        </p:nvSpPr>
        <p:spPr bwMode="auto">
          <a:xfrm>
            <a:off x="3634680" y="801236"/>
            <a:ext cx="194421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r>
              <a:rPr lang="en-US" altLang="zh-CN" sz="2800" dirty="0">
                <a:solidFill>
                  <a:srgbClr val="FF7F7F"/>
                </a:solidFill>
                <a:latin typeface="黑体-简" pitchFamily="2" charset="-122"/>
                <a:ea typeface="黑体-简" pitchFamily="2" charset="-122"/>
              </a:rPr>
              <a:t>01</a:t>
            </a:r>
            <a:endParaRPr lang="en-US" altLang="zh-CN" sz="2800" dirty="0">
              <a:solidFill>
                <a:srgbClr val="FF7F7F"/>
              </a:solidFill>
              <a:latin typeface="黑体-简" pitchFamily="2" charset="-122"/>
              <a:ea typeface="黑体-简" pitchFamily="2" charset="-122"/>
            </a:endParaRPr>
          </a:p>
        </p:txBody>
      </p:sp>
      <p:sp>
        <p:nvSpPr>
          <p:cNvPr id="17" name="文本框 53"/>
          <p:cNvSpPr txBox="1">
            <a:spLocks noChangeArrowheads="1"/>
          </p:cNvSpPr>
          <p:nvPr/>
        </p:nvSpPr>
        <p:spPr bwMode="auto">
          <a:xfrm>
            <a:off x="1022985" y="2226945"/>
            <a:ext cx="1982470" cy="1137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r>
              <a:rPr lang="zh-CN" altLang="en-US" sz="4000" dirty="0">
                <a:solidFill>
                  <a:schemeClr val="bg1"/>
                </a:solidFill>
                <a:latin typeface="方正兰亭中粗黑_GBK" panose="02000000000000000000" pitchFamily="2" charset="-122"/>
                <a:ea typeface="方正兰亭中粗黑_GBK" panose="02000000000000000000" pitchFamily="2" charset="-122"/>
              </a:rPr>
              <a:t>目录</a:t>
            </a:r>
            <a:r>
              <a:rPr lang="en-US" altLang="zh-CN" sz="2800" dirty="0">
                <a:solidFill>
                  <a:schemeClr val="bg1"/>
                </a:solidFill>
                <a:latin typeface="方正兰亭中粗黑_GBK" panose="02000000000000000000" pitchFamily="2" charset="-122"/>
                <a:ea typeface="方正兰亭中粗黑_GBK" panose="02000000000000000000" pitchFamily="2" charset="-122"/>
              </a:rPr>
              <a:t>CONTENT</a:t>
            </a:r>
            <a:endParaRPr lang="en-US" altLang="zh-CN" sz="2800" dirty="0">
              <a:solidFill>
                <a:schemeClr val="bg1"/>
              </a:solidFill>
              <a:latin typeface="方正兰亭中粗黑_GBK" panose="02000000000000000000" pitchFamily="2" charset="-122"/>
              <a:ea typeface="方正兰亭中粗黑_GBK" panose="02000000000000000000" pitchFamily="2" charset="-122"/>
            </a:endParaRPr>
          </a:p>
        </p:txBody>
      </p:sp>
      <p:sp>
        <p:nvSpPr>
          <p:cNvPr id="18" name="六边形 17"/>
          <p:cNvSpPr/>
          <p:nvPr/>
        </p:nvSpPr>
        <p:spPr>
          <a:xfrm rot="5400000">
            <a:off x="4236667" y="1633669"/>
            <a:ext cx="668234" cy="576064"/>
          </a:xfrm>
          <a:prstGeom prst="hexagon">
            <a:avLst/>
          </a:prstGeom>
          <a:solidFill>
            <a:schemeClr val="bg1">
              <a:lumMod val="95000"/>
            </a:schemeClr>
          </a:solidFill>
          <a:ln>
            <a:solidFill>
              <a:schemeClr val="bg1">
                <a:lumMod val="95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文本框 53"/>
          <p:cNvSpPr txBox="1">
            <a:spLocks noChangeArrowheads="1"/>
          </p:cNvSpPr>
          <p:nvPr/>
        </p:nvSpPr>
        <p:spPr bwMode="auto">
          <a:xfrm>
            <a:off x="4930140" y="1769110"/>
            <a:ext cx="211582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r>
              <a:rPr lang="zh-CN" altLang="en-US" dirty="0">
                <a:solidFill>
                  <a:srgbClr val="FF7F7F"/>
                </a:solidFill>
                <a:latin typeface="黑体-简" pitchFamily="2" charset="-122"/>
                <a:ea typeface="黑体-简" pitchFamily="2" charset="-122"/>
              </a:rPr>
              <a:t>生命体征的观察</a:t>
            </a:r>
            <a:endParaRPr lang="zh-CN" altLang="en-US" dirty="0">
              <a:solidFill>
                <a:srgbClr val="FF7F7F"/>
              </a:solidFill>
              <a:latin typeface="黑体-简" pitchFamily="2" charset="-122"/>
              <a:ea typeface="黑体-简" pitchFamily="2" charset="-122"/>
            </a:endParaRPr>
          </a:p>
        </p:txBody>
      </p:sp>
      <p:sp>
        <p:nvSpPr>
          <p:cNvPr id="20" name="文本框 53"/>
          <p:cNvSpPr txBox="1">
            <a:spLocks noChangeArrowheads="1"/>
          </p:cNvSpPr>
          <p:nvPr/>
        </p:nvSpPr>
        <p:spPr bwMode="auto">
          <a:xfrm>
            <a:off x="3599755" y="1690707"/>
            <a:ext cx="194421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r>
              <a:rPr lang="en-US" altLang="zh-CN" sz="2800" dirty="0">
                <a:solidFill>
                  <a:srgbClr val="FF7F7F"/>
                </a:solidFill>
                <a:latin typeface="黑体-简" pitchFamily="2" charset="-122"/>
                <a:ea typeface="黑体-简" pitchFamily="2" charset="-122"/>
              </a:rPr>
              <a:t>02</a:t>
            </a:r>
            <a:endParaRPr lang="en-US" altLang="zh-CN" sz="2800" dirty="0">
              <a:solidFill>
                <a:srgbClr val="FF7F7F"/>
              </a:solidFill>
              <a:latin typeface="黑体-简" pitchFamily="2" charset="-122"/>
              <a:ea typeface="黑体-简" pitchFamily="2" charset="-122"/>
            </a:endParaRPr>
          </a:p>
        </p:txBody>
      </p:sp>
      <p:sp>
        <p:nvSpPr>
          <p:cNvPr id="21" name="六边形 20"/>
          <p:cNvSpPr/>
          <p:nvPr/>
        </p:nvSpPr>
        <p:spPr>
          <a:xfrm rot="5400000">
            <a:off x="4238572" y="2492303"/>
            <a:ext cx="668234" cy="576064"/>
          </a:xfrm>
          <a:prstGeom prst="hexagon">
            <a:avLst/>
          </a:prstGeom>
          <a:solidFill>
            <a:schemeClr val="bg1">
              <a:lumMod val="95000"/>
            </a:schemeClr>
          </a:solidFill>
          <a:ln>
            <a:solidFill>
              <a:schemeClr val="bg1">
                <a:lumMod val="95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文本框 53"/>
          <p:cNvSpPr txBox="1">
            <a:spLocks noChangeArrowheads="1"/>
          </p:cNvSpPr>
          <p:nvPr/>
        </p:nvSpPr>
        <p:spPr bwMode="auto">
          <a:xfrm>
            <a:off x="4930140" y="2580005"/>
            <a:ext cx="211518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r>
              <a:rPr lang="zh-CN" altLang="en-US" dirty="0">
                <a:solidFill>
                  <a:srgbClr val="FF7F7F"/>
                </a:solidFill>
                <a:latin typeface="黑体-简" pitchFamily="2" charset="-122"/>
                <a:ea typeface="黑体-简" pitchFamily="2" charset="-122"/>
              </a:rPr>
              <a:t>神经系统的观察</a:t>
            </a:r>
            <a:endParaRPr lang="zh-CN" altLang="en-US" dirty="0">
              <a:solidFill>
                <a:srgbClr val="FF7F7F"/>
              </a:solidFill>
              <a:latin typeface="黑体-简" pitchFamily="2" charset="-122"/>
              <a:ea typeface="黑体-简" pitchFamily="2" charset="-122"/>
            </a:endParaRPr>
          </a:p>
        </p:txBody>
      </p:sp>
      <p:sp>
        <p:nvSpPr>
          <p:cNvPr id="23" name="文本框 53"/>
          <p:cNvSpPr txBox="1">
            <a:spLocks noChangeArrowheads="1"/>
          </p:cNvSpPr>
          <p:nvPr/>
        </p:nvSpPr>
        <p:spPr bwMode="auto">
          <a:xfrm>
            <a:off x="3634680" y="2469966"/>
            <a:ext cx="194421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r>
              <a:rPr lang="en-US" altLang="zh-CN" sz="2800" dirty="0">
                <a:solidFill>
                  <a:srgbClr val="FF7F7F"/>
                </a:solidFill>
                <a:latin typeface="黑体-简" pitchFamily="2" charset="-122"/>
                <a:ea typeface="黑体-简" pitchFamily="2" charset="-122"/>
              </a:rPr>
              <a:t>03</a:t>
            </a:r>
            <a:endParaRPr lang="en-US" altLang="zh-CN" sz="2800" dirty="0">
              <a:solidFill>
                <a:srgbClr val="FF7F7F"/>
              </a:solidFill>
              <a:latin typeface="黑体-简" pitchFamily="2" charset="-122"/>
              <a:ea typeface="黑体-简" pitchFamily="2" charset="-122"/>
            </a:endParaRPr>
          </a:p>
        </p:txBody>
      </p:sp>
      <p:sp>
        <p:nvSpPr>
          <p:cNvPr id="24" name="六边形 23"/>
          <p:cNvSpPr/>
          <p:nvPr/>
        </p:nvSpPr>
        <p:spPr>
          <a:xfrm rot="5400000">
            <a:off x="4236667" y="3295746"/>
            <a:ext cx="668234" cy="576064"/>
          </a:xfrm>
          <a:prstGeom prst="hexagon">
            <a:avLst/>
          </a:prstGeom>
          <a:solidFill>
            <a:schemeClr val="bg1">
              <a:lumMod val="95000"/>
            </a:schemeClr>
          </a:solidFill>
          <a:ln>
            <a:solidFill>
              <a:schemeClr val="bg1">
                <a:lumMod val="95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5" name="文本框 53"/>
          <p:cNvSpPr txBox="1">
            <a:spLocks noChangeArrowheads="1"/>
          </p:cNvSpPr>
          <p:nvPr/>
        </p:nvSpPr>
        <p:spPr bwMode="auto">
          <a:xfrm>
            <a:off x="4930775" y="3425825"/>
            <a:ext cx="170624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r>
              <a:rPr lang="zh-CN" altLang="en-US" dirty="0">
                <a:solidFill>
                  <a:srgbClr val="FF7F7F"/>
                </a:solidFill>
                <a:latin typeface="黑体-简" pitchFamily="2" charset="-122"/>
                <a:ea typeface="黑体-简" pitchFamily="2" charset="-122"/>
              </a:rPr>
              <a:t>疼痛的观察</a:t>
            </a:r>
            <a:endParaRPr lang="zh-CN" altLang="en-US" dirty="0">
              <a:solidFill>
                <a:srgbClr val="FF7F7F"/>
              </a:solidFill>
              <a:latin typeface="黑体-简" pitchFamily="2" charset="-122"/>
              <a:ea typeface="黑体-简" pitchFamily="2" charset="-122"/>
            </a:endParaRPr>
          </a:p>
        </p:txBody>
      </p:sp>
      <p:sp>
        <p:nvSpPr>
          <p:cNvPr id="26" name="文本框 53"/>
          <p:cNvSpPr txBox="1">
            <a:spLocks noChangeArrowheads="1"/>
          </p:cNvSpPr>
          <p:nvPr/>
        </p:nvSpPr>
        <p:spPr bwMode="auto">
          <a:xfrm>
            <a:off x="3598485" y="3365484"/>
            <a:ext cx="194421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r>
              <a:rPr lang="en-US" altLang="zh-CN" sz="2800" dirty="0">
                <a:solidFill>
                  <a:srgbClr val="FF7F7F"/>
                </a:solidFill>
                <a:latin typeface="黑体-简" pitchFamily="2" charset="-122"/>
                <a:ea typeface="黑体-简" pitchFamily="2" charset="-122"/>
              </a:rPr>
              <a:t>04</a:t>
            </a:r>
            <a:endParaRPr lang="en-US" altLang="zh-CN" sz="2800" dirty="0">
              <a:solidFill>
                <a:srgbClr val="FF7F7F"/>
              </a:solidFill>
              <a:latin typeface="黑体-简" pitchFamily="2" charset="-122"/>
              <a:ea typeface="黑体-简" pitchFamily="2" charset="-122"/>
            </a:endParaRPr>
          </a:p>
        </p:txBody>
      </p:sp>
      <p:pic>
        <p:nvPicPr>
          <p:cNvPr id="35" name="图片 34" descr="11"/>
          <p:cNvPicPr>
            <a:picLocks noChangeAspect="1"/>
          </p:cNvPicPr>
          <p:nvPr/>
        </p:nvPicPr>
        <p:blipFill>
          <a:blip r:embed="rId1"/>
          <a:stretch>
            <a:fillRect/>
          </a:stretch>
        </p:blipFill>
        <p:spPr>
          <a:xfrm rot="20700000">
            <a:off x="-878205" y="-423545"/>
            <a:ext cx="5518150" cy="2414270"/>
          </a:xfrm>
          <a:prstGeom prst="rect">
            <a:avLst/>
          </a:prstGeom>
        </p:spPr>
      </p:pic>
      <p:pic>
        <p:nvPicPr>
          <p:cNvPr id="8" name="图片 7" descr="852"/>
          <p:cNvPicPr>
            <a:picLocks noChangeAspect="1"/>
          </p:cNvPicPr>
          <p:nvPr/>
        </p:nvPicPr>
        <p:blipFill>
          <a:blip r:embed="rId2"/>
          <a:stretch>
            <a:fillRect/>
          </a:stretch>
        </p:blipFill>
        <p:spPr>
          <a:xfrm>
            <a:off x="539115" y="3364230"/>
            <a:ext cx="981075" cy="889635"/>
          </a:xfrm>
          <a:prstGeom prst="rect">
            <a:avLst/>
          </a:prstGeom>
        </p:spPr>
      </p:pic>
      <p:pic>
        <p:nvPicPr>
          <p:cNvPr id="9" name="图片 8" descr="852"/>
          <p:cNvPicPr>
            <a:picLocks noChangeAspect="1"/>
          </p:cNvPicPr>
          <p:nvPr/>
        </p:nvPicPr>
        <p:blipFill>
          <a:blip r:embed="rId2"/>
          <a:stretch>
            <a:fillRect/>
          </a:stretch>
        </p:blipFill>
        <p:spPr>
          <a:xfrm rot="15000000">
            <a:off x="7923530" y="50800"/>
            <a:ext cx="981075" cy="889635"/>
          </a:xfrm>
          <a:prstGeom prst="rect">
            <a:avLst/>
          </a:prstGeom>
        </p:spPr>
      </p:pic>
      <p:sp>
        <p:nvSpPr>
          <p:cNvPr id="5" name="文本框 53"/>
          <p:cNvSpPr txBox="1">
            <a:spLocks noChangeArrowheads="1"/>
          </p:cNvSpPr>
          <p:nvPr/>
        </p:nvSpPr>
        <p:spPr bwMode="auto">
          <a:xfrm>
            <a:off x="3548320" y="4279884"/>
            <a:ext cx="194421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r>
              <a:rPr lang="en-US" altLang="zh-CN" sz="2800" dirty="0">
                <a:solidFill>
                  <a:srgbClr val="FF7F7F"/>
                </a:solidFill>
                <a:latin typeface="黑体-简" pitchFamily="2" charset="-122"/>
                <a:ea typeface="黑体-简" pitchFamily="2" charset="-122"/>
              </a:rPr>
              <a:t>04</a:t>
            </a:r>
            <a:endParaRPr lang="en-US" altLang="zh-CN" sz="2800" dirty="0">
              <a:solidFill>
                <a:srgbClr val="FF7F7F"/>
              </a:solidFill>
              <a:latin typeface="黑体-简" pitchFamily="2" charset="-122"/>
              <a:ea typeface="黑体-简" pitchFamily="2" charset="-122"/>
            </a:endParaRPr>
          </a:p>
        </p:txBody>
      </p:sp>
      <p:sp>
        <p:nvSpPr>
          <p:cNvPr id="10" name="六边形 9"/>
          <p:cNvSpPr/>
          <p:nvPr/>
        </p:nvSpPr>
        <p:spPr>
          <a:xfrm rot="5400000">
            <a:off x="4236667" y="4134413"/>
            <a:ext cx="668234" cy="576064"/>
          </a:xfrm>
          <a:prstGeom prst="hexagon">
            <a:avLst/>
          </a:prstGeom>
          <a:solidFill>
            <a:schemeClr val="bg1">
              <a:lumMod val="95000"/>
            </a:schemeClr>
          </a:solidFill>
          <a:ln>
            <a:solidFill>
              <a:schemeClr val="bg1">
                <a:lumMod val="95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p>
        </p:txBody>
      </p:sp>
      <p:sp>
        <p:nvSpPr>
          <p:cNvPr id="11" name="文本框 53"/>
          <p:cNvSpPr txBox="1">
            <a:spLocks noChangeArrowheads="1"/>
          </p:cNvSpPr>
          <p:nvPr/>
        </p:nvSpPr>
        <p:spPr bwMode="auto">
          <a:xfrm>
            <a:off x="3598485" y="4174474"/>
            <a:ext cx="1944216"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r>
              <a:rPr lang="en-US" altLang="zh-CN" sz="2800" dirty="0">
                <a:solidFill>
                  <a:srgbClr val="FF7F7F"/>
                </a:solidFill>
                <a:latin typeface="黑体-简" pitchFamily="2" charset="-122"/>
                <a:ea typeface="黑体-简" pitchFamily="2" charset="-122"/>
              </a:rPr>
              <a:t>05</a:t>
            </a:r>
            <a:endParaRPr lang="en-US" altLang="zh-CN" sz="2800" dirty="0">
              <a:solidFill>
                <a:srgbClr val="FF7F7F"/>
              </a:solidFill>
              <a:latin typeface="黑体-简" pitchFamily="2" charset="-122"/>
              <a:ea typeface="黑体-简" pitchFamily="2" charset="-122"/>
            </a:endParaRPr>
          </a:p>
        </p:txBody>
      </p:sp>
      <p:sp>
        <p:nvSpPr>
          <p:cNvPr id="12" name="文本框 53"/>
          <p:cNvSpPr txBox="1">
            <a:spLocks noChangeArrowheads="1"/>
          </p:cNvSpPr>
          <p:nvPr/>
        </p:nvSpPr>
        <p:spPr bwMode="auto">
          <a:xfrm>
            <a:off x="4930140" y="4226560"/>
            <a:ext cx="211518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r>
              <a:rPr lang="zh-CN" altLang="en-US" dirty="0">
                <a:solidFill>
                  <a:srgbClr val="FF7F7F"/>
                </a:solidFill>
                <a:latin typeface="黑体-简" pitchFamily="2" charset="-122"/>
                <a:ea typeface="黑体-简" pitchFamily="2" charset="-122"/>
              </a:rPr>
              <a:t>常见管路的观察</a:t>
            </a:r>
            <a:endParaRPr lang="zh-CN" altLang="en-US" dirty="0">
              <a:solidFill>
                <a:srgbClr val="FF7F7F"/>
              </a:solidFill>
              <a:latin typeface="黑体-简" pitchFamily="2" charset="-122"/>
              <a:ea typeface="黑体-简" pitchFamily="2" charset="-122"/>
            </a:endParaRPr>
          </a:p>
        </p:txBody>
      </p:sp>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31" presetClass="entr" presetSubtype="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1000" fill="hold"/>
                                        <p:tgtEl>
                                          <p:spTgt spid="3"/>
                                        </p:tgtEl>
                                        <p:attrNameLst>
                                          <p:attrName>ppt_w</p:attrName>
                                        </p:attrNameLst>
                                      </p:cBhvr>
                                      <p:tavLst>
                                        <p:tav tm="0">
                                          <p:val>
                                            <p:fltVal val="0"/>
                                          </p:val>
                                        </p:tav>
                                        <p:tav tm="100000">
                                          <p:val>
                                            <p:strVal val="#ppt_w"/>
                                          </p:val>
                                        </p:tav>
                                      </p:tavLst>
                                    </p:anim>
                                    <p:anim calcmode="lin" valueType="num">
                                      <p:cBhvr>
                                        <p:cTn id="13" dur="1000" fill="hold"/>
                                        <p:tgtEl>
                                          <p:spTgt spid="3"/>
                                        </p:tgtEl>
                                        <p:attrNameLst>
                                          <p:attrName>ppt_h</p:attrName>
                                        </p:attrNameLst>
                                      </p:cBhvr>
                                      <p:tavLst>
                                        <p:tav tm="0">
                                          <p:val>
                                            <p:fltVal val="0"/>
                                          </p:val>
                                        </p:tav>
                                        <p:tav tm="100000">
                                          <p:val>
                                            <p:strVal val="#ppt_h"/>
                                          </p:val>
                                        </p:tav>
                                      </p:tavLst>
                                    </p:anim>
                                    <p:anim calcmode="lin" valueType="num">
                                      <p:cBhvr>
                                        <p:cTn id="14" dur="1000" fill="hold"/>
                                        <p:tgtEl>
                                          <p:spTgt spid="3"/>
                                        </p:tgtEl>
                                        <p:attrNameLst>
                                          <p:attrName>style.rotation</p:attrName>
                                        </p:attrNameLst>
                                      </p:cBhvr>
                                      <p:tavLst>
                                        <p:tav tm="0">
                                          <p:val>
                                            <p:fltVal val="90"/>
                                          </p:val>
                                        </p:tav>
                                        <p:tav tm="100000">
                                          <p:val>
                                            <p:fltVal val="0"/>
                                          </p:val>
                                        </p:tav>
                                      </p:tavLst>
                                    </p:anim>
                                    <p:animEffect transition="in" filter="fade">
                                      <p:cBhvr>
                                        <p:cTn id="15" dur="1000"/>
                                        <p:tgtEl>
                                          <p:spTgt spid="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2500"/>
                            </p:stCondLst>
                            <p:childTnLst>
                              <p:par>
                                <p:cTn id="25" presetID="31" presetClass="entr" presetSubtype="0"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p:cTn id="27" dur="1000" fill="hold"/>
                                        <p:tgtEl>
                                          <p:spTgt spid="18"/>
                                        </p:tgtEl>
                                        <p:attrNameLst>
                                          <p:attrName>ppt_w</p:attrName>
                                        </p:attrNameLst>
                                      </p:cBhvr>
                                      <p:tavLst>
                                        <p:tav tm="0">
                                          <p:val>
                                            <p:fltVal val="0"/>
                                          </p:val>
                                        </p:tav>
                                        <p:tav tm="100000">
                                          <p:val>
                                            <p:strVal val="#ppt_w"/>
                                          </p:val>
                                        </p:tav>
                                      </p:tavLst>
                                    </p:anim>
                                    <p:anim calcmode="lin" valueType="num">
                                      <p:cBhvr>
                                        <p:cTn id="28" dur="1000" fill="hold"/>
                                        <p:tgtEl>
                                          <p:spTgt spid="18"/>
                                        </p:tgtEl>
                                        <p:attrNameLst>
                                          <p:attrName>ppt_h</p:attrName>
                                        </p:attrNameLst>
                                      </p:cBhvr>
                                      <p:tavLst>
                                        <p:tav tm="0">
                                          <p:val>
                                            <p:fltVal val="0"/>
                                          </p:val>
                                        </p:tav>
                                        <p:tav tm="100000">
                                          <p:val>
                                            <p:strVal val="#ppt_h"/>
                                          </p:val>
                                        </p:tav>
                                      </p:tavLst>
                                    </p:anim>
                                    <p:anim calcmode="lin" valueType="num">
                                      <p:cBhvr>
                                        <p:cTn id="29" dur="1000" fill="hold"/>
                                        <p:tgtEl>
                                          <p:spTgt spid="18"/>
                                        </p:tgtEl>
                                        <p:attrNameLst>
                                          <p:attrName>style.rotation</p:attrName>
                                        </p:attrNameLst>
                                      </p:cBhvr>
                                      <p:tavLst>
                                        <p:tav tm="0">
                                          <p:val>
                                            <p:fltVal val="90"/>
                                          </p:val>
                                        </p:tav>
                                        <p:tav tm="100000">
                                          <p:val>
                                            <p:fltVal val="0"/>
                                          </p:val>
                                        </p:tav>
                                      </p:tavLst>
                                    </p:anim>
                                    <p:animEffect transition="in" filter="fade">
                                      <p:cBhvr>
                                        <p:cTn id="30" dur="1000"/>
                                        <p:tgtEl>
                                          <p:spTgt spid="18"/>
                                        </p:tgtEl>
                                      </p:cBhvr>
                                    </p:animEffect>
                                  </p:childTnLst>
                                </p:cTn>
                              </p:par>
                            </p:childTnLst>
                          </p:cTn>
                        </p:par>
                        <p:par>
                          <p:cTn id="31" fill="hold">
                            <p:stCondLst>
                              <p:cond delay="3500"/>
                            </p:stCondLst>
                            <p:childTnLst>
                              <p:par>
                                <p:cTn id="32" presetID="10" presetClass="entr" presetSubtype="0" fill="hold" grpId="0" nodeType="after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500"/>
                                        <p:tgtEl>
                                          <p:spTgt spid="20"/>
                                        </p:tgtEl>
                                      </p:cBhvr>
                                    </p:animEffect>
                                  </p:childTnLst>
                                </p:cTn>
                              </p:par>
                            </p:childTnLst>
                          </p:cTn>
                        </p:par>
                        <p:par>
                          <p:cTn id="35" fill="hold">
                            <p:stCondLst>
                              <p:cond delay="4000"/>
                            </p:stCondLst>
                            <p:childTnLst>
                              <p:par>
                                <p:cTn id="36" presetID="22" presetClass="entr" presetSubtype="8" fill="hold" grpId="0" nodeType="afterEffect">
                                  <p:stCondLst>
                                    <p:cond delay="0"/>
                                  </p:stCondLst>
                                  <p:childTnLst>
                                    <p:set>
                                      <p:cBhvr>
                                        <p:cTn id="37" dur="1" fill="hold">
                                          <p:stCondLst>
                                            <p:cond delay="0"/>
                                          </p:stCondLst>
                                        </p:cTn>
                                        <p:tgtEl>
                                          <p:spTgt spid="4"/>
                                        </p:tgtEl>
                                        <p:attrNameLst>
                                          <p:attrName>style.visibility</p:attrName>
                                        </p:attrNameLst>
                                      </p:cBhvr>
                                      <p:to>
                                        <p:strVal val="visible"/>
                                      </p:to>
                                    </p:set>
                                    <p:animEffect transition="in" filter="wipe(left)">
                                      <p:cBhvr>
                                        <p:cTn id="38" dur="500"/>
                                        <p:tgtEl>
                                          <p:spTgt spid="4"/>
                                        </p:tgtEl>
                                      </p:cBhvr>
                                    </p:animEffect>
                                  </p:childTnLst>
                                </p:cTn>
                              </p:par>
                            </p:childTnLst>
                          </p:cTn>
                        </p:par>
                        <p:par>
                          <p:cTn id="39" fill="hold">
                            <p:stCondLst>
                              <p:cond delay="4500"/>
                            </p:stCondLst>
                            <p:childTnLst>
                              <p:par>
                                <p:cTn id="40" presetID="31" presetClass="entr" presetSubtype="0" fill="hold" grpId="0" nodeType="afterEffect">
                                  <p:stCondLst>
                                    <p:cond delay="0"/>
                                  </p:stCondLst>
                                  <p:childTnLst>
                                    <p:set>
                                      <p:cBhvr>
                                        <p:cTn id="41" dur="1" fill="hold">
                                          <p:stCondLst>
                                            <p:cond delay="0"/>
                                          </p:stCondLst>
                                        </p:cTn>
                                        <p:tgtEl>
                                          <p:spTgt spid="21"/>
                                        </p:tgtEl>
                                        <p:attrNameLst>
                                          <p:attrName>style.visibility</p:attrName>
                                        </p:attrNameLst>
                                      </p:cBhvr>
                                      <p:to>
                                        <p:strVal val="visible"/>
                                      </p:to>
                                    </p:set>
                                    <p:anim calcmode="lin" valueType="num">
                                      <p:cBhvr>
                                        <p:cTn id="42" dur="1000" fill="hold"/>
                                        <p:tgtEl>
                                          <p:spTgt spid="21"/>
                                        </p:tgtEl>
                                        <p:attrNameLst>
                                          <p:attrName>ppt_w</p:attrName>
                                        </p:attrNameLst>
                                      </p:cBhvr>
                                      <p:tavLst>
                                        <p:tav tm="0">
                                          <p:val>
                                            <p:fltVal val="0"/>
                                          </p:val>
                                        </p:tav>
                                        <p:tav tm="100000">
                                          <p:val>
                                            <p:strVal val="#ppt_w"/>
                                          </p:val>
                                        </p:tav>
                                      </p:tavLst>
                                    </p:anim>
                                    <p:anim calcmode="lin" valueType="num">
                                      <p:cBhvr>
                                        <p:cTn id="43" dur="1000" fill="hold"/>
                                        <p:tgtEl>
                                          <p:spTgt spid="21"/>
                                        </p:tgtEl>
                                        <p:attrNameLst>
                                          <p:attrName>ppt_h</p:attrName>
                                        </p:attrNameLst>
                                      </p:cBhvr>
                                      <p:tavLst>
                                        <p:tav tm="0">
                                          <p:val>
                                            <p:fltVal val="0"/>
                                          </p:val>
                                        </p:tav>
                                        <p:tav tm="100000">
                                          <p:val>
                                            <p:strVal val="#ppt_h"/>
                                          </p:val>
                                        </p:tav>
                                      </p:tavLst>
                                    </p:anim>
                                    <p:anim calcmode="lin" valueType="num">
                                      <p:cBhvr>
                                        <p:cTn id="44" dur="1000" fill="hold"/>
                                        <p:tgtEl>
                                          <p:spTgt spid="21"/>
                                        </p:tgtEl>
                                        <p:attrNameLst>
                                          <p:attrName>style.rotation</p:attrName>
                                        </p:attrNameLst>
                                      </p:cBhvr>
                                      <p:tavLst>
                                        <p:tav tm="0">
                                          <p:val>
                                            <p:fltVal val="90"/>
                                          </p:val>
                                        </p:tav>
                                        <p:tav tm="100000">
                                          <p:val>
                                            <p:fltVal val="0"/>
                                          </p:val>
                                        </p:tav>
                                      </p:tavLst>
                                    </p:anim>
                                    <p:animEffect transition="in" filter="fade">
                                      <p:cBhvr>
                                        <p:cTn id="45" dur="1000"/>
                                        <p:tgtEl>
                                          <p:spTgt spid="21"/>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fade">
                                      <p:cBhvr>
                                        <p:cTn id="49" dur="500"/>
                                        <p:tgtEl>
                                          <p:spTgt spid="23"/>
                                        </p:tgtEl>
                                      </p:cBhvr>
                                    </p:animEffect>
                                  </p:childTnLst>
                                </p:cTn>
                              </p:par>
                            </p:childTnLst>
                          </p:cTn>
                        </p:par>
                        <p:par>
                          <p:cTn id="50" fill="hold">
                            <p:stCondLst>
                              <p:cond delay="6000"/>
                            </p:stCondLst>
                            <p:childTnLst>
                              <p:par>
                                <p:cTn id="51" presetID="22" presetClass="entr" presetSubtype="8" fill="hold" grpId="0" nodeType="after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wipe(left)">
                                      <p:cBhvr>
                                        <p:cTn id="53" dur="500"/>
                                        <p:tgtEl>
                                          <p:spTgt spid="22"/>
                                        </p:tgtEl>
                                      </p:cBhvr>
                                    </p:animEffect>
                                  </p:childTnLst>
                                </p:cTn>
                              </p:par>
                            </p:childTnLst>
                          </p:cTn>
                        </p:par>
                        <p:par>
                          <p:cTn id="54" fill="hold">
                            <p:stCondLst>
                              <p:cond delay="6500"/>
                            </p:stCondLst>
                            <p:childTnLst>
                              <p:par>
                                <p:cTn id="55" presetID="31" presetClass="entr" presetSubtype="0" fill="hold" grpId="0" nodeType="afterEffect">
                                  <p:stCondLst>
                                    <p:cond delay="0"/>
                                  </p:stCondLst>
                                  <p:childTnLst>
                                    <p:set>
                                      <p:cBhvr>
                                        <p:cTn id="56" dur="1" fill="hold">
                                          <p:stCondLst>
                                            <p:cond delay="0"/>
                                          </p:stCondLst>
                                        </p:cTn>
                                        <p:tgtEl>
                                          <p:spTgt spid="24"/>
                                        </p:tgtEl>
                                        <p:attrNameLst>
                                          <p:attrName>style.visibility</p:attrName>
                                        </p:attrNameLst>
                                      </p:cBhvr>
                                      <p:to>
                                        <p:strVal val="visible"/>
                                      </p:to>
                                    </p:set>
                                    <p:anim calcmode="lin" valueType="num">
                                      <p:cBhvr>
                                        <p:cTn id="57" dur="1000" fill="hold"/>
                                        <p:tgtEl>
                                          <p:spTgt spid="24"/>
                                        </p:tgtEl>
                                        <p:attrNameLst>
                                          <p:attrName>ppt_w</p:attrName>
                                        </p:attrNameLst>
                                      </p:cBhvr>
                                      <p:tavLst>
                                        <p:tav tm="0">
                                          <p:val>
                                            <p:fltVal val="0"/>
                                          </p:val>
                                        </p:tav>
                                        <p:tav tm="100000">
                                          <p:val>
                                            <p:strVal val="#ppt_w"/>
                                          </p:val>
                                        </p:tav>
                                      </p:tavLst>
                                    </p:anim>
                                    <p:anim calcmode="lin" valueType="num">
                                      <p:cBhvr>
                                        <p:cTn id="58" dur="1000" fill="hold"/>
                                        <p:tgtEl>
                                          <p:spTgt spid="24"/>
                                        </p:tgtEl>
                                        <p:attrNameLst>
                                          <p:attrName>ppt_h</p:attrName>
                                        </p:attrNameLst>
                                      </p:cBhvr>
                                      <p:tavLst>
                                        <p:tav tm="0">
                                          <p:val>
                                            <p:fltVal val="0"/>
                                          </p:val>
                                        </p:tav>
                                        <p:tav tm="100000">
                                          <p:val>
                                            <p:strVal val="#ppt_h"/>
                                          </p:val>
                                        </p:tav>
                                      </p:tavLst>
                                    </p:anim>
                                    <p:anim calcmode="lin" valueType="num">
                                      <p:cBhvr>
                                        <p:cTn id="59" dur="1000" fill="hold"/>
                                        <p:tgtEl>
                                          <p:spTgt spid="24"/>
                                        </p:tgtEl>
                                        <p:attrNameLst>
                                          <p:attrName>style.rotation</p:attrName>
                                        </p:attrNameLst>
                                      </p:cBhvr>
                                      <p:tavLst>
                                        <p:tav tm="0">
                                          <p:val>
                                            <p:fltVal val="90"/>
                                          </p:val>
                                        </p:tav>
                                        <p:tav tm="100000">
                                          <p:val>
                                            <p:fltVal val="0"/>
                                          </p:val>
                                        </p:tav>
                                      </p:tavLst>
                                    </p:anim>
                                    <p:animEffect transition="in" filter="fade">
                                      <p:cBhvr>
                                        <p:cTn id="60" dur="1000"/>
                                        <p:tgtEl>
                                          <p:spTgt spid="24"/>
                                        </p:tgtEl>
                                      </p:cBhvr>
                                    </p:animEffect>
                                  </p:childTnLst>
                                </p:cTn>
                              </p:par>
                            </p:childTnLst>
                          </p:cTn>
                        </p:par>
                        <p:par>
                          <p:cTn id="61" fill="hold">
                            <p:stCondLst>
                              <p:cond delay="7500"/>
                            </p:stCondLst>
                            <p:childTnLst>
                              <p:par>
                                <p:cTn id="62" presetID="10" presetClass="entr" presetSubtype="0" fill="hold" grpId="0" nodeType="afterEffect">
                                  <p:stCondLst>
                                    <p:cond delay="0"/>
                                  </p:stCondLst>
                                  <p:childTnLst>
                                    <p:set>
                                      <p:cBhvr>
                                        <p:cTn id="63" dur="1" fill="hold">
                                          <p:stCondLst>
                                            <p:cond delay="0"/>
                                          </p:stCondLst>
                                        </p:cTn>
                                        <p:tgtEl>
                                          <p:spTgt spid="26"/>
                                        </p:tgtEl>
                                        <p:attrNameLst>
                                          <p:attrName>style.visibility</p:attrName>
                                        </p:attrNameLst>
                                      </p:cBhvr>
                                      <p:to>
                                        <p:strVal val="visible"/>
                                      </p:to>
                                    </p:set>
                                    <p:animEffect transition="in" filter="fade">
                                      <p:cBhvr>
                                        <p:cTn id="64" dur="500"/>
                                        <p:tgtEl>
                                          <p:spTgt spid="26"/>
                                        </p:tgtEl>
                                      </p:cBhvr>
                                    </p:animEffect>
                                  </p:childTnLst>
                                </p:cTn>
                              </p:par>
                            </p:childTnLst>
                          </p:cTn>
                        </p:par>
                        <p:par>
                          <p:cTn id="65" fill="hold">
                            <p:stCondLst>
                              <p:cond delay="8000"/>
                            </p:stCondLst>
                            <p:childTnLst>
                              <p:par>
                                <p:cTn id="66" presetID="22" presetClass="entr" presetSubtype="8" fill="hold" grpId="0" nodeType="afterEffect">
                                  <p:stCondLst>
                                    <p:cond delay="0"/>
                                  </p:stCondLst>
                                  <p:childTnLst>
                                    <p:set>
                                      <p:cBhvr>
                                        <p:cTn id="67" dur="1" fill="hold">
                                          <p:stCondLst>
                                            <p:cond delay="0"/>
                                          </p:stCondLst>
                                        </p:cTn>
                                        <p:tgtEl>
                                          <p:spTgt spid="25"/>
                                        </p:tgtEl>
                                        <p:attrNameLst>
                                          <p:attrName>style.visibility</p:attrName>
                                        </p:attrNameLst>
                                      </p:cBhvr>
                                      <p:to>
                                        <p:strVal val="visible"/>
                                      </p:to>
                                    </p:set>
                                    <p:animEffect transition="in" filter="wipe(left)">
                                      <p:cBhvr>
                                        <p:cTn id="68" dur="500"/>
                                        <p:tgtEl>
                                          <p:spTgt spid="25"/>
                                        </p:tgtEl>
                                      </p:cBhvr>
                                    </p:animEffect>
                                  </p:childTnLst>
                                </p:cTn>
                              </p:par>
                            </p:childTnLst>
                          </p:cTn>
                        </p:par>
                        <p:par>
                          <p:cTn id="69" fill="hold">
                            <p:stCondLst>
                              <p:cond delay="8500"/>
                            </p:stCondLst>
                            <p:childTnLst>
                              <p:par>
                                <p:cTn id="70" presetID="31" presetClass="entr" presetSubtype="0" fill="hold" grpId="0" nodeType="afterEffect">
                                  <p:stCondLst>
                                    <p:cond delay="0"/>
                                  </p:stCondLst>
                                  <p:childTnLst>
                                    <p:set>
                                      <p:cBhvr>
                                        <p:cTn id="71" dur="1" fill="hold">
                                          <p:stCondLst>
                                            <p:cond delay="0"/>
                                          </p:stCondLst>
                                        </p:cTn>
                                        <p:tgtEl>
                                          <p:spTgt spid="2"/>
                                        </p:tgtEl>
                                        <p:attrNameLst>
                                          <p:attrName>style.visibility</p:attrName>
                                        </p:attrNameLst>
                                      </p:cBhvr>
                                      <p:to>
                                        <p:strVal val="visible"/>
                                      </p:to>
                                    </p:set>
                                    <p:anim calcmode="lin" valueType="num">
                                      <p:cBhvr>
                                        <p:cTn id="72" dur="1000" fill="hold"/>
                                        <p:tgtEl>
                                          <p:spTgt spid="2"/>
                                        </p:tgtEl>
                                        <p:attrNameLst>
                                          <p:attrName>ppt_w</p:attrName>
                                        </p:attrNameLst>
                                      </p:cBhvr>
                                      <p:tavLst>
                                        <p:tav tm="0">
                                          <p:val>
                                            <p:fltVal val="0"/>
                                          </p:val>
                                        </p:tav>
                                        <p:tav tm="100000">
                                          <p:val>
                                            <p:strVal val="#ppt_w"/>
                                          </p:val>
                                        </p:tav>
                                      </p:tavLst>
                                    </p:anim>
                                    <p:anim calcmode="lin" valueType="num">
                                      <p:cBhvr>
                                        <p:cTn id="73" dur="1000" fill="hold"/>
                                        <p:tgtEl>
                                          <p:spTgt spid="2"/>
                                        </p:tgtEl>
                                        <p:attrNameLst>
                                          <p:attrName>ppt_h</p:attrName>
                                        </p:attrNameLst>
                                      </p:cBhvr>
                                      <p:tavLst>
                                        <p:tav tm="0">
                                          <p:val>
                                            <p:fltVal val="0"/>
                                          </p:val>
                                        </p:tav>
                                        <p:tav tm="100000">
                                          <p:val>
                                            <p:strVal val="#ppt_h"/>
                                          </p:val>
                                        </p:tav>
                                      </p:tavLst>
                                    </p:anim>
                                    <p:anim calcmode="lin" valueType="num">
                                      <p:cBhvr>
                                        <p:cTn id="74" dur="1000" fill="hold"/>
                                        <p:tgtEl>
                                          <p:spTgt spid="2"/>
                                        </p:tgtEl>
                                        <p:attrNameLst>
                                          <p:attrName>style.rotation</p:attrName>
                                        </p:attrNameLst>
                                      </p:cBhvr>
                                      <p:tavLst>
                                        <p:tav tm="0">
                                          <p:val>
                                            <p:fltVal val="90"/>
                                          </p:val>
                                        </p:tav>
                                        <p:tav tm="100000">
                                          <p:val>
                                            <p:fltVal val="0"/>
                                          </p:val>
                                        </p:tav>
                                      </p:tavLst>
                                    </p:anim>
                                    <p:animEffect transition="in" filter="fade">
                                      <p:cBhvr>
                                        <p:cTn id="75" dur="1000"/>
                                        <p:tgtEl>
                                          <p:spTgt spid="2"/>
                                        </p:tgtEl>
                                      </p:cBhvr>
                                    </p:animEffect>
                                  </p:childTnLst>
                                </p:cTn>
                              </p:par>
                            </p:childTnLst>
                          </p:cTn>
                        </p:par>
                        <p:par>
                          <p:cTn id="76" fill="hold">
                            <p:stCondLst>
                              <p:cond delay="9500"/>
                            </p:stCondLst>
                            <p:childTnLst>
                              <p:par>
                                <p:cTn id="77" presetID="50" presetClass="entr" presetSubtype="0" decel="100000" fill="hold" nodeType="afterEffect">
                                  <p:stCondLst>
                                    <p:cond delay="0"/>
                                  </p:stCondLst>
                                  <p:childTnLst>
                                    <p:set>
                                      <p:cBhvr>
                                        <p:cTn id="78" dur="1" fill="hold">
                                          <p:stCondLst>
                                            <p:cond delay="0"/>
                                          </p:stCondLst>
                                        </p:cTn>
                                        <p:tgtEl>
                                          <p:spTgt spid="35"/>
                                        </p:tgtEl>
                                        <p:attrNameLst>
                                          <p:attrName>style.visibility</p:attrName>
                                        </p:attrNameLst>
                                      </p:cBhvr>
                                      <p:to>
                                        <p:strVal val="visible"/>
                                      </p:to>
                                    </p:set>
                                    <p:anim calcmode="lin" valueType="num">
                                      <p:cBhvr>
                                        <p:cTn id="79" dur="1000" fill="hold"/>
                                        <p:tgtEl>
                                          <p:spTgt spid="35"/>
                                        </p:tgtEl>
                                        <p:attrNameLst>
                                          <p:attrName>ppt_w</p:attrName>
                                        </p:attrNameLst>
                                      </p:cBhvr>
                                      <p:tavLst>
                                        <p:tav tm="0">
                                          <p:val>
                                            <p:strVal val="#ppt_w+.3"/>
                                          </p:val>
                                        </p:tav>
                                        <p:tav tm="100000">
                                          <p:val>
                                            <p:strVal val="#ppt_w"/>
                                          </p:val>
                                        </p:tav>
                                      </p:tavLst>
                                    </p:anim>
                                    <p:anim calcmode="lin" valueType="num">
                                      <p:cBhvr>
                                        <p:cTn id="80" dur="1000" fill="hold"/>
                                        <p:tgtEl>
                                          <p:spTgt spid="35"/>
                                        </p:tgtEl>
                                        <p:attrNameLst>
                                          <p:attrName>ppt_h</p:attrName>
                                        </p:attrNameLst>
                                      </p:cBhvr>
                                      <p:tavLst>
                                        <p:tav tm="0">
                                          <p:val>
                                            <p:strVal val="#ppt_h"/>
                                          </p:val>
                                        </p:tav>
                                        <p:tav tm="100000">
                                          <p:val>
                                            <p:strVal val="#ppt_h"/>
                                          </p:val>
                                        </p:tav>
                                      </p:tavLst>
                                    </p:anim>
                                    <p:animEffect transition="in" filter="fade">
                                      <p:cBhvr>
                                        <p:cTn id="81" dur="1000"/>
                                        <p:tgtEl>
                                          <p:spTgt spid="35"/>
                                        </p:tgtEl>
                                      </p:cBhvr>
                                    </p:animEffect>
                                  </p:childTnLst>
                                </p:cTn>
                              </p:par>
                            </p:childTnLst>
                          </p:cTn>
                        </p:par>
                        <p:par>
                          <p:cTn id="82" fill="hold">
                            <p:stCondLst>
                              <p:cond delay="10500"/>
                            </p:stCondLst>
                            <p:childTnLst>
                              <p:par>
                                <p:cTn id="83" presetID="17" presetClass="entr" presetSubtype="10" fill="hold" nodeType="afterEffect">
                                  <p:stCondLst>
                                    <p:cond delay="0"/>
                                  </p:stCondLst>
                                  <p:childTnLst>
                                    <p:set>
                                      <p:cBhvr>
                                        <p:cTn id="84" dur="1" fill="hold">
                                          <p:stCondLst>
                                            <p:cond delay="0"/>
                                          </p:stCondLst>
                                        </p:cTn>
                                        <p:tgtEl>
                                          <p:spTgt spid="8"/>
                                        </p:tgtEl>
                                        <p:attrNameLst>
                                          <p:attrName>style.visibility</p:attrName>
                                        </p:attrNameLst>
                                      </p:cBhvr>
                                      <p:to>
                                        <p:strVal val="visible"/>
                                      </p:to>
                                    </p:set>
                                    <p:anim calcmode="lin" valueType="num">
                                      <p:cBhvr>
                                        <p:cTn id="85" dur="500" fill="hold"/>
                                        <p:tgtEl>
                                          <p:spTgt spid="8"/>
                                        </p:tgtEl>
                                        <p:attrNameLst>
                                          <p:attrName>ppt_w</p:attrName>
                                        </p:attrNameLst>
                                      </p:cBhvr>
                                      <p:tavLst>
                                        <p:tav tm="0">
                                          <p:val>
                                            <p:fltVal val="0"/>
                                          </p:val>
                                        </p:tav>
                                        <p:tav tm="100000">
                                          <p:val>
                                            <p:strVal val="#ppt_w"/>
                                          </p:val>
                                        </p:tav>
                                      </p:tavLst>
                                    </p:anim>
                                    <p:anim calcmode="lin" valueType="num">
                                      <p:cBhvr>
                                        <p:cTn id="86" dur="500" fill="hold"/>
                                        <p:tgtEl>
                                          <p:spTgt spid="8"/>
                                        </p:tgtEl>
                                        <p:attrNameLst>
                                          <p:attrName>ppt_h</p:attrName>
                                        </p:attrNameLst>
                                      </p:cBhvr>
                                      <p:tavLst>
                                        <p:tav tm="0">
                                          <p:val>
                                            <p:strVal val="#ppt_h"/>
                                          </p:val>
                                        </p:tav>
                                        <p:tav tm="100000">
                                          <p:val>
                                            <p:strVal val="#ppt_h"/>
                                          </p:val>
                                        </p:tav>
                                      </p:tavLst>
                                    </p:anim>
                                  </p:childTnLst>
                                </p:cTn>
                              </p:par>
                            </p:childTnLst>
                          </p:cTn>
                        </p:par>
                        <p:par>
                          <p:cTn id="87" fill="hold">
                            <p:stCondLst>
                              <p:cond delay="11000"/>
                            </p:stCondLst>
                            <p:childTnLst>
                              <p:par>
                                <p:cTn id="88" presetID="17" presetClass="entr" presetSubtype="10" fill="hold" nodeType="afterEffect">
                                  <p:stCondLst>
                                    <p:cond delay="0"/>
                                  </p:stCondLst>
                                  <p:childTnLst>
                                    <p:set>
                                      <p:cBhvr>
                                        <p:cTn id="89" dur="1" fill="hold">
                                          <p:stCondLst>
                                            <p:cond delay="0"/>
                                          </p:stCondLst>
                                        </p:cTn>
                                        <p:tgtEl>
                                          <p:spTgt spid="9"/>
                                        </p:tgtEl>
                                        <p:attrNameLst>
                                          <p:attrName>style.visibility</p:attrName>
                                        </p:attrNameLst>
                                      </p:cBhvr>
                                      <p:to>
                                        <p:strVal val="visible"/>
                                      </p:to>
                                    </p:set>
                                    <p:anim calcmode="lin" valueType="num">
                                      <p:cBhvr>
                                        <p:cTn id="90" dur="500" fill="hold"/>
                                        <p:tgtEl>
                                          <p:spTgt spid="9"/>
                                        </p:tgtEl>
                                        <p:attrNameLst>
                                          <p:attrName>ppt_w</p:attrName>
                                        </p:attrNameLst>
                                      </p:cBhvr>
                                      <p:tavLst>
                                        <p:tav tm="0">
                                          <p:val>
                                            <p:fltVal val="0"/>
                                          </p:val>
                                        </p:tav>
                                        <p:tav tm="100000">
                                          <p:val>
                                            <p:strVal val="#ppt_w"/>
                                          </p:val>
                                        </p:tav>
                                      </p:tavLst>
                                    </p:anim>
                                    <p:anim calcmode="lin" valueType="num">
                                      <p:cBhvr>
                                        <p:cTn id="91" dur="500" fill="hold"/>
                                        <p:tgtEl>
                                          <p:spTgt spid="9"/>
                                        </p:tgtEl>
                                        <p:attrNameLst>
                                          <p:attrName>ppt_h</p:attrName>
                                        </p:attrNameLst>
                                      </p:cBhvr>
                                      <p:tavLst>
                                        <p:tav tm="0">
                                          <p:val>
                                            <p:strVal val="#ppt_h"/>
                                          </p:val>
                                        </p:tav>
                                        <p:tav tm="100000">
                                          <p:val>
                                            <p:strVal val="#ppt_h"/>
                                          </p:val>
                                        </p:tav>
                                      </p:tavLst>
                                    </p:anim>
                                  </p:childTnLst>
                                </p:cTn>
                              </p:par>
                            </p:childTnLst>
                          </p:cTn>
                        </p:par>
                        <p:par>
                          <p:cTn id="92" fill="hold">
                            <p:stCondLst>
                              <p:cond delay="11500"/>
                            </p:stCondLst>
                            <p:childTnLst>
                              <p:par>
                                <p:cTn id="93" presetID="10" presetClass="entr" presetSubtype="0" fill="hold" grpId="0" nodeType="afterEffect">
                                  <p:stCondLst>
                                    <p:cond delay="0"/>
                                  </p:stCondLst>
                                  <p:childTnLst>
                                    <p:set>
                                      <p:cBhvr>
                                        <p:cTn id="94" dur="1" fill="hold">
                                          <p:stCondLst>
                                            <p:cond delay="0"/>
                                          </p:stCondLst>
                                        </p:cTn>
                                        <p:tgtEl>
                                          <p:spTgt spid="5"/>
                                        </p:tgtEl>
                                        <p:attrNameLst>
                                          <p:attrName>style.visibility</p:attrName>
                                        </p:attrNameLst>
                                      </p:cBhvr>
                                      <p:to>
                                        <p:strVal val="visible"/>
                                      </p:to>
                                    </p:set>
                                    <p:animEffect transition="in" filter="fade">
                                      <p:cBhvr>
                                        <p:cTn id="95" dur="500"/>
                                        <p:tgtEl>
                                          <p:spTgt spid="5"/>
                                        </p:tgtEl>
                                      </p:cBhvr>
                                    </p:animEffect>
                                  </p:childTnLst>
                                </p:cTn>
                              </p:par>
                            </p:childTnLst>
                          </p:cTn>
                        </p:par>
                        <p:par>
                          <p:cTn id="96" fill="hold">
                            <p:stCondLst>
                              <p:cond delay="12000"/>
                            </p:stCondLst>
                            <p:childTnLst>
                              <p:par>
                                <p:cTn id="97" presetID="31" presetClass="entr" presetSubtype="0" fill="hold" grpId="0" nodeType="afterEffect">
                                  <p:stCondLst>
                                    <p:cond delay="0"/>
                                  </p:stCondLst>
                                  <p:childTnLst>
                                    <p:set>
                                      <p:cBhvr>
                                        <p:cTn id="98" dur="1" fill="hold">
                                          <p:stCondLst>
                                            <p:cond delay="0"/>
                                          </p:stCondLst>
                                        </p:cTn>
                                        <p:tgtEl>
                                          <p:spTgt spid="10"/>
                                        </p:tgtEl>
                                        <p:attrNameLst>
                                          <p:attrName>style.visibility</p:attrName>
                                        </p:attrNameLst>
                                      </p:cBhvr>
                                      <p:to>
                                        <p:strVal val="visible"/>
                                      </p:to>
                                    </p:set>
                                    <p:anim calcmode="lin" valueType="num">
                                      <p:cBhvr>
                                        <p:cTn id="99" dur="1000" fill="hold"/>
                                        <p:tgtEl>
                                          <p:spTgt spid="10"/>
                                        </p:tgtEl>
                                        <p:attrNameLst>
                                          <p:attrName>ppt_w</p:attrName>
                                        </p:attrNameLst>
                                      </p:cBhvr>
                                      <p:tavLst>
                                        <p:tav tm="0">
                                          <p:val>
                                            <p:fltVal val="0"/>
                                          </p:val>
                                        </p:tav>
                                        <p:tav tm="100000">
                                          <p:val>
                                            <p:strVal val="#ppt_w"/>
                                          </p:val>
                                        </p:tav>
                                      </p:tavLst>
                                    </p:anim>
                                    <p:anim calcmode="lin" valueType="num">
                                      <p:cBhvr>
                                        <p:cTn id="100" dur="1000" fill="hold"/>
                                        <p:tgtEl>
                                          <p:spTgt spid="10"/>
                                        </p:tgtEl>
                                        <p:attrNameLst>
                                          <p:attrName>ppt_h</p:attrName>
                                        </p:attrNameLst>
                                      </p:cBhvr>
                                      <p:tavLst>
                                        <p:tav tm="0">
                                          <p:val>
                                            <p:fltVal val="0"/>
                                          </p:val>
                                        </p:tav>
                                        <p:tav tm="100000">
                                          <p:val>
                                            <p:strVal val="#ppt_h"/>
                                          </p:val>
                                        </p:tav>
                                      </p:tavLst>
                                    </p:anim>
                                    <p:anim calcmode="lin" valueType="num">
                                      <p:cBhvr>
                                        <p:cTn id="101" dur="1000" fill="hold"/>
                                        <p:tgtEl>
                                          <p:spTgt spid="10"/>
                                        </p:tgtEl>
                                        <p:attrNameLst>
                                          <p:attrName>style.rotation</p:attrName>
                                        </p:attrNameLst>
                                      </p:cBhvr>
                                      <p:tavLst>
                                        <p:tav tm="0">
                                          <p:val>
                                            <p:fltVal val="90"/>
                                          </p:val>
                                        </p:tav>
                                        <p:tav tm="100000">
                                          <p:val>
                                            <p:fltVal val="0"/>
                                          </p:val>
                                        </p:tav>
                                      </p:tavLst>
                                    </p:anim>
                                    <p:animEffect transition="in" filter="fade">
                                      <p:cBhvr>
                                        <p:cTn id="102" dur="1000"/>
                                        <p:tgtEl>
                                          <p:spTgt spid="10"/>
                                        </p:tgtEl>
                                      </p:cBhvr>
                                    </p:animEffect>
                                  </p:childTnLst>
                                </p:cTn>
                              </p:par>
                            </p:childTnLst>
                          </p:cTn>
                        </p:par>
                        <p:par>
                          <p:cTn id="103" fill="hold">
                            <p:stCondLst>
                              <p:cond delay="13000"/>
                            </p:stCondLst>
                            <p:childTnLst>
                              <p:par>
                                <p:cTn id="104" presetID="10" presetClass="entr" presetSubtype="0" fill="hold" grpId="0" nodeType="afterEffect">
                                  <p:stCondLst>
                                    <p:cond delay="0"/>
                                  </p:stCondLst>
                                  <p:childTnLst>
                                    <p:set>
                                      <p:cBhvr>
                                        <p:cTn id="105" dur="1" fill="hold">
                                          <p:stCondLst>
                                            <p:cond delay="0"/>
                                          </p:stCondLst>
                                        </p:cTn>
                                        <p:tgtEl>
                                          <p:spTgt spid="11"/>
                                        </p:tgtEl>
                                        <p:attrNameLst>
                                          <p:attrName>style.visibility</p:attrName>
                                        </p:attrNameLst>
                                      </p:cBhvr>
                                      <p:to>
                                        <p:strVal val="visible"/>
                                      </p:to>
                                    </p:set>
                                    <p:animEffect transition="in" filter="fade">
                                      <p:cBhvr>
                                        <p:cTn id="106" dur="500"/>
                                        <p:tgtEl>
                                          <p:spTgt spid="11"/>
                                        </p:tgtEl>
                                      </p:cBhvr>
                                    </p:animEffect>
                                  </p:childTnLst>
                                </p:cTn>
                              </p:par>
                            </p:childTnLst>
                          </p:cTn>
                        </p:par>
                        <p:par>
                          <p:cTn id="107" fill="hold">
                            <p:stCondLst>
                              <p:cond delay="13500"/>
                            </p:stCondLst>
                            <p:childTnLst>
                              <p:par>
                                <p:cTn id="108" presetID="22" presetClass="entr" presetSubtype="8" fill="hold" grpId="0" nodeType="afterEffect">
                                  <p:stCondLst>
                                    <p:cond delay="0"/>
                                  </p:stCondLst>
                                  <p:childTnLst>
                                    <p:set>
                                      <p:cBhvr>
                                        <p:cTn id="109" dur="1" fill="hold">
                                          <p:stCondLst>
                                            <p:cond delay="0"/>
                                          </p:stCondLst>
                                        </p:cTn>
                                        <p:tgtEl>
                                          <p:spTgt spid="12"/>
                                        </p:tgtEl>
                                        <p:attrNameLst>
                                          <p:attrName>style.visibility</p:attrName>
                                        </p:attrNameLst>
                                      </p:cBhvr>
                                      <p:to>
                                        <p:strVal val="visible"/>
                                      </p:to>
                                    </p:set>
                                    <p:animEffect transition="in" filter="wipe(left)">
                                      <p:cBhvr>
                                        <p:cTn id="11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6" grpId="0"/>
      <p:bldP spid="7" grpId="0"/>
      <p:bldP spid="17" grpId="0"/>
      <p:bldP spid="18" grpId="0" bldLvl="0" animBg="1"/>
      <p:bldP spid="4" grpId="0"/>
      <p:bldP spid="20" grpId="0"/>
      <p:bldP spid="21" grpId="0" bldLvl="0" animBg="1"/>
      <p:bldP spid="22" grpId="0"/>
      <p:bldP spid="23" grpId="0"/>
      <p:bldP spid="24" grpId="0" bldLvl="0" animBg="1"/>
      <p:bldP spid="25" grpId="0"/>
      <p:bldP spid="26" grpId="0"/>
      <p:bldP spid="2" grpId="0" bldLvl="0" animBg="1"/>
      <p:bldP spid="5" grpId="0"/>
      <p:bldP spid="10" grpId="0" bldLvl="0" animBg="1"/>
      <p:bldP spid="11" grpId="0"/>
      <p:bldP spid="12"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82536"/>
            <a:ext cx="5135880" cy="399058"/>
            <a:chOff x="162802" y="132600"/>
            <a:chExt cx="6847522" cy="591093"/>
          </a:xfrm>
        </p:grpSpPr>
        <p:sp>
          <p:nvSpPr>
            <p:cNvPr id="9" name="文本框 8"/>
            <p:cNvSpPr txBox="1"/>
            <p:nvPr/>
          </p:nvSpPr>
          <p:spPr>
            <a:xfrm>
              <a:off x="923920" y="133012"/>
              <a:ext cx="6086404" cy="590681"/>
            </a:xfrm>
            <a:prstGeom prst="rect">
              <a:avLst/>
            </a:prstGeom>
            <a:noFill/>
          </p:spPr>
          <p:txBody>
            <a:bodyPr wrap="square" rtlCol="0">
              <a:spAutoFit/>
            </a:bodyPr>
            <a:lstStyle/>
            <a:p>
              <a:r>
                <a:rPr sz="2000" b="0">
                  <a:solidFill>
                    <a:srgbClr val="FF7F7F"/>
                  </a:solidFill>
                  <a:latin typeface="微软雅黑" panose="020B0503020204020204" charset="-122"/>
                  <a:ea typeface="微软雅黑" panose="020B0503020204020204" charset="-122"/>
                </a:rPr>
                <a:t>二、胸痛的观察</a:t>
              </a:r>
              <a:endParaRPr sz="2000"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graphicFrame>
        <p:nvGraphicFramePr>
          <p:cNvPr id="3" name="表格 2"/>
          <p:cNvGraphicFramePr/>
          <p:nvPr>
            <p:custDataLst>
              <p:tags r:id="rId2"/>
            </p:custDataLst>
          </p:nvPr>
        </p:nvGraphicFramePr>
        <p:xfrm>
          <a:off x="523240" y="582930"/>
          <a:ext cx="7892415" cy="4023360"/>
        </p:xfrm>
        <a:graphic>
          <a:graphicData uri="http://schemas.openxmlformats.org/drawingml/2006/table">
            <a:tbl>
              <a:tblPr firstRow="1" bandRow="1">
                <a:tableStyleId>{5940675A-B579-460E-94D1-54222C63F5DA}</a:tableStyleId>
              </a:tblPr>
              <a:tblGrid>
                <a:gridCol w="1250315"/>
                <a:gridCol w="6642100"/>
              </a:tblGrid>
              <a:tr h="168910">
                <a:tc>
                  <a:txBody>
                    <a:bodyPr/>
                    <a:p>
                      <a:pPr indent="0" algn="ctr">
                        <a:lnSpc>
                          <a:spcPct val="110000"/>
                        </a:lnSpc>
                        <a:buNone/>
                      </a:pPr>
                      <a:r>
                        <a:rPr lang="en-US" sz="1200" b="0">
                          <a:latin typeface="宋体" panose="02010600030101010101" pitchFamily="2" charset="-122"/>
                          <a:ea typeface="宋体" panose="02010600030101010101" pitchFamily="2" charset="-122"/>
                          <a:cs typeface="宋体" panose="02010600030101010101" pitchFamily="2" charset="-122"/>
                        </a:rPr>
                        <a:t>项目</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7D7D7"/>
                    </a:solidFill>
                  </a:tcPr>
                </a:tc>
                <a:tc>
                  <a:txBody>
                    <a:bodyPr/>
                    <a:p>
                      <a:pPr indent="0" algn="ctr">
                        <a:lnSpc>
                          <a:spcPct val="110000"/>
                        </a:lnSpc>
                        <a:buNone/>
                      </a:pPr>
                      <a:r>
                        <a:rPr lang="en-US" sz="1200" b="0">
                          <a:latin typeface="宋体" panose="02010600030101010101" pitchFamily="2" charset="-122"/>
                          <a:ea typeface="宋体" panose="02010600030101010101" pitchFamily="2" charset="-122"/>
                          <a:cs typeface="宋体" panose="02010600030101010101" pitchFamily="2" charset="-122"/>
                        </a:rPr>
                        <a:t>表现</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7D7D7"/>
                    </a:solidFill>
                  </a:tcPr>
                </a:tc>
              </a:tr>
              <a:tr h="609600">
                <a:tc>
                  <a:txBody>
                    <a:bodyPr/>
                    <a:p>
                      <a:pPr indent="0" algn="ctr">
                        <a:lnSpc>
                          <a:spcPct val="110000"/>
                        </a:lnSpc>
                        <a:buNone/>
                      </a:pPr>
                      <a:endParaRPr lang="en-US" sz="1200" b="0">
                        <a:latin typeface="宋体" panose="02010600030101010101" pitchFamily="2" charset="-122"/>
                        <a:ea typeface="宋体" panose="02010600030101010101" pitchFamily="2" charset="-122"/>
                        <a:cs typeface="宋体" panose="02010600030101010101" pitchFamily="2" charset="-122"/>
                      </a:endParaRPr>
                    </a:p>
                    <a:p>
                      <a:pPr indent="0" algn="ctr">
                        <a:lnSpc>
                          <a:spcPct val="110000"/>
                        </a:lnSpc>
                        <a:buNone/>
                      </a:pPr>
                      <a:r>
                        <a:rPr lang="en-US" sz="1200" b="0">
                          <a:latin typeface="宋体" panose="02010600030101010101" pitchFamily="2" charset="-122"/>
                          <a:ea typeface="宋体" panose="02010600030101010101" pitchFamily="2" charset="-122"/>
                          <a:cs typeface="宋体" panose="02010600030101010101" pitchFamily="2" charset="-122"/>
                        </a:rPr>
                        <a:t>疼痛的部位</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10000"/>
                        </a:lnSpc>
                        <a:buNone/>
                      </a:pPr>
                      <a:r>
                        <a:rPr lang="en-US" sz="1200" b="0">
                          <a:latin typeface="宋体" panose="02010600030101010101" pitchFamily="2" charset="-122"/>
                          <a:ea typeface="宋体" panose="02010600030101010101" pitchFamily="2" charset="-122"/>
                          <a:cs typeface="宋体" panose="02010600030101010101" pitchFamily="2" charset="-122"/>
                        </a:rPr>
                        <a:t>胸痛呈一侧或沿肋骨的带状分布或胸骨后或整个胸部。带状疱疹疼痛沿神经分布，痛感强；自发性气胸、急性胸膜炎、肺栓塞等常呈患侧的剧烈胸痛；食管疾患、隔疝、纵隔肿瘤的疼痛也位于胸骨后；心绞痛与急性心肌梗死的疼痛常位于胸骨后或心前区，且放射到左肩和左上臂内侧；胆石症、胆囊炎可引起右下胸痛，也可出现类似心绞痛样发作（胆心综合症）。</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65760">
                <a:tc>
                  <a:txBody>
                    <a:bodyPr/>
                    <a:p>
                      <a:pPr indent="0" algn="ctr">
                        <a:lnSpc>
                          <a:spcPct val="110000"/>
                        </a:lnSpc>
                        <a:buNone/>
                      </a:pPr>
                      <a:endParaRPr lang="en-US" sz="1200" b="0">
                        <a:latin typeface="宋体" panose="02010600030101010101" pitchFamily="2" charset="-122"/>
                        <a:ea typeface="宋体" panose="02010600030101010101" pitchFamily="2" charset="-122"/>
                        <a:cs typeface="宋体" panose="02010600030101010101" pitchFamily="2" charset="-122"/>
                      </a:endParaRPr>
                    </a:p>
                    <a:p>
                      <a:pPr indent="0" algn="ctr">
                        <a:lnSpc>
                          <a:spcPct val="110000"/>
                        </a:lnSpc>
                        <a:buNone/>
                      </a:pPr>
                      <a:r>
                        <a:rPr lang="en-US" sz="1200" b="0">
                          <a:latin typeface="宋体" panose="02010600030101010101" pitchFamily="2" charset="-122"/>
                          <a:ea typeface="宋体" panose="02010600030101010101" pitchFamily="2" charset="-122"/>
                          <a:cs typeface="宋体" panose="02010600030101010101" pitchFamily="2" charset="-122"/>
                        </a:rPr>
                        <a:t>性质及程度</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10000"/>
                        </a:lnSpc>
                        <a:buNone/>
                      </a:pPr>
                      <a:r>
                        <a:rPr lang="en-US" sz="1200" b="0">
                          <a:latin typeface="宋体" panose="02010600030101010101" pitchFamily="2" charset="-122"/>
                          <a:ea typeface="宋体" panose="02010600030101010101" pitchFamily="2" charset="-122"/>
                          <a:cs typeface="宋体" panose="02010600030101010101" pitchFamily="2" charset="-122"/>
                        </a:rPr>
                        <a:t>分为刀割样、压榨样、窒息样、撕裂样、隐痛、钝痛、刺痛。肋间神经痛呈阵发性的灼痛或刺痛；食管炎、膈疝常呈灼痛或灼热感；心绞痛或心肌梗死常呈压榨样痛并常伴有压迫感或窒息感；主动脉瘤侵蚀胸壁时呈锥痛；原发性肺癌、纵隔肿瘤可有胸部闷痛。</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88315">
                <a:tc>
                  <a:txBody>
                    <a:bodyPr/>
                    <a:p>
                      <a:pPr indent="0" algn="ctr">
                        <a:lnSpc>
                          <a:spcPct val="110000"/>
                        </a:lnSpc>
                        <a:buNone/>
                      </a:pPr>
                      <a:endParaRPr lang="en-US" sz="1200" b="0">
                        <a:latin typeface="宋体" panose="02010600030101010101" pitchFamily="2" charset="-122"/>
                        <a:ea typeface="宋体" panose="02010600030101010101" pitchFamily="2" charset="-122"/>
                        <a:cs typeface="宋体" panose="02010600030101010101" pitchFamily="2" charset="-122"/>
                      </a:endParaRPr>
                    </a:p>
                    <a:p>
                      <a:pPr indent="0" algn="ctr">
                        <a:lnSpc>
                          <a:spcPct val="110000"/>
                        </a:lnSpc>
                        <a:buNone/>
                      </a:pPr>
                      <a:r>
                        <a:rPr lang="en-US" sz="1200" b="0">
                          <a:latin typeface="宋体" panose="02010600030101010101" pitchFamily="2" charset="-122"/>
                          <a:ea typeface="宋体" panose="02010600030101010101" pitchFamily="2" charset="-122"/>
                          <a:cs typeface="宋体" panose="02010600030101010101" pitchFamily="2" charset="-122"/>
                        </a:rPr>
                        <a:t>疼痛时间</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10000"/>
                        </a:lnSpc>
                        <a:buNone/>
                      </a:pPr>
                      <a:r>
                        <a:rPr lang="en-US" sz="1200" b="0">
                          <a:latin typeface="宋体" panose="02010600030101010101" pitchFamily="2" charset="-122"/>
                          <a:ea typeface="宋体" panose="02010600030101010101" pitchFamily="2" charset="-122"/>
                          <a:cs typeface="宋体" panose="02010600030101010101" pitchFamily="2" charset="-122"/>
                        </a:rPr>
                        <a:t>分为出现时间、持续时间、短暂发作、间隔发作、持续发作。心绞痛疼痛持续时间约1—5分钟；急性心肌梗死疼痛持续时间达数小时至数日；自发性气胸的胸痛骤然发生；主动脉瓣关闭不全者常于睡眠中发作胸痛，持续数分钟至1小时以上；心脏神经官能症的胸痛主要为短暂的 (几秒钟) 刺痛或较久的 (数小时) 隐痛。</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09600">
                <a:tc>
                  <a:txBody>
                    <a:bodyPr/>
                    <a:p>
                      <a:pPr indent="0" algn="ctr">
                        <a:lnSpc>
                          <a:spcPct val="110000"/>
                        </a:lnSpc>
                        <a:buNone/>
                      </a:pPr>
                      <a:endParaRPr lang="en-US" sz="1200" b="0">
                        <a:latin typeface="宋体" panose="02010600030101010101" pitchFamily="2" charset="-122"/>
                        <a:ea typeface="宋体" panose="02010600030101010101" pitchFamily="2" charset="-122"/>
                        <a:cs typeface="宋体" panose="02010600030101010101" pitchFamily="2" charset="-122"/>
                      </a:endParaRPr>
                    </a:p>
                    <a:p>
                      <a:pPr indent="0" algn="ctr">
                        <a:lnSpc>
                          <a:spcPct val="110000"/>
                        </a:lnSpc>
                        <a:buNone/>
                      </a:pPr>
                      <a:endParaRPr lang="en-US" sz="1200" b="0">
                        <a:latin typeface="宋体" panose="02010600030101010101" pitchFamily="2" charset="-122"/>
                        <a:ea typeface="宋体" panose="02010600030101010101" pitchFamily="2" charset="-122"/>
                        <a:cs typeface="宋体" panose="02010600030101010101" pitchFamily="2" charset="-122"/>
                      </a:endParaRPr>
                    </a:p>
                    <a:p>
                      <a:pPr indent="0" algn="ctr">
                        <a:lnSpc>
                          <a:spcPct val="110000"/>
                        </a:lnSpc>
                        <a:buNone/>
                      </a:pPr>
                      <a:r>
                        <a:rPr lang="en-US" sz="1200" b="0">
                          <a:latin typeface="宋体" panose="02010600030101010101" pitchFamily="2" charset="-122"/>
                          <a:ea typeface="宋体" panose="02010600030101010101" pitchFamily="2" charset="-122"/>
                          <a:cs typeface="宋体" panose="02010600030101010101" pitchFamily="2" charset="-122"/>
                        </a:rPr>
                        <a:t>诱发与缓解因素</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10000"/>
                        </a:lnSpc>
                        <a:buNone/>
                      </a:pPr>
                      <a:r>
                        <a:rPr lang="en-US" sz="1200" b="0">
                          <a:latin typeface="宋体" panose="02010600030101010101" pitchFamily="2" charset="-122"/>
                          <a:ea typeface="宋体" panose="02010600030101010101" pitchFamily="2" charset="-122"/>
                          <a:cs typeface="宋体" panose="02010600030101010101" pitchFamily="2" charset="-122"/>
                        </a:rPr>
                        <a:t>胸痛随呼吸、咳嗽、用力、情绪激动等因素改变而变化。胸壁疾病所致的胸痛常于局部压迫或胸廓活动时加剧；食管疾病常于吞咽食物时胸痛发作或加剧；心绞痛常于用力或精神紧张时诱发，呈阵发性，含服硝酸甘油片迅速缓解；心肌梗死常呈持续性剧痛，虽含服硝酸甘油片仍不缓解；心脏神经官能症常因运动胸痛反而好转；胸膜炎、自发性气胸、心包炎的胸痛常因咳嗽或深呼吸而加剧。</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95325">
                <a:tc>
                  <a:txBody>
                    <a:bodyPr/>
                    <a:p>
                      <a:pPr indent="0" algn="ctr">
                        <a:lnSpc>
                          <a:spcPct val="110000"/>
                        </a:lnSpc>
                        <a:buNone/>
                      </a:pPr>
                      <a:endParaRPr lang="en-US" sz="1200" b="0">
                        <a:latin typeface="宋体" panose="02010600030101010101" pitchFamily="2" charset="-122"/>
                        <a:ea typeface="宋体" panose="02010600030101010101" pitchFamily="2" charset="-122"/>
                        <a:cs typeface="宋体" panose="02010600030101010101" pitchFamily="2" charset="-122"/>
                      </a:endParaRPr>
                    </a:p>
                    <a:p>
                      <a:pPr indent="0" algn="ctr">
                        <a:lnSpc>
                          <a:spcPct val="110000"/>
                        </a:lnSpc>
                        <a:buNone/>
                      </a:pPr>
                      <a:endParaRPr lang="en-US" sz="1200" b="0">
                        <a:latin typeface="宋体" panose="02010600030101010101" pitchFamily="2" charset="-122"/>
                        <a:ea typeface="宋体" panose="02010600030101010101" pitchFamily="2" charset="-122"/>
                        <a:cs typeface="宋体" panose="02010600030101010101" pitchFamily="2" charset="-122"/>
                      </a:endParaRPr>
                    </a:p>
                    <a:p>
                      <a:pPr indent="0" algn="ctr">
                        <a:lnSpc>
                          <a:spcPct val="110000"/>
                        </a:lnSpc>
                        <a:buNone/>
                      </a:pPr>
                      <a:r>
                        <a:rPr lang="en-US" sz="1200" b="0">
                          <a:latin typeface="宋体" panose="02010600030101010101" pitchFamily="2" charset="-122"/>
                          <a:ea typeface="宋体" panose="02010600030101010101" pitchFamily="2" charset="-122"/>
                          <a:cs typeface="宋体" panose="02010600030101010101" pitchFamily="2" charset="-122"/>
                        </a:rPr>
                        <a:t>伴随症状</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10000"/>
                        </a:lnSpc>
                        <a:buNone/>
                      </a:pPr>
                      <a:r>
                        <a:rPr lang="en-US" sz="1200" b="0">
                          <a:latin typeface="宋体" panose="02010600030101010101" pitchFamily="2" charset="-122"/>
                          <a:ea typeface="宋体" panose="02010600030101010101" pitchFamily="2" charset="-122"/>
                          <a:cs typeface="宋体" panose="02010600030101010101" pitchFamily="2" charset="-122"/>
                        </a:rPr>
                        <a:t>心绞痛时疼痛放射于左胸、左背、左肩、左上臂前内侧直达无名指及小指，亦可放射到颈、咽、下颌及乳突；急性心肌梗死常伴有发热、恶心、呕吐、面色苍白、呼吸困难、心律不齐、血压降低、心力衰竭等；自发性气胸常伴气促、干咳和进行性呼吸困难，严重者可发绀和休克；主动脉瓣病发作时多伴收缩压升高、窦性心动过速及呼吸加快等；胆道疾病胸痛痛常放射至右季肋及右肩，部分患者伴有黄疸及发热。</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89521"/>
            <a:ext cx="5135880" cy="399058"/>
            <a:chOff x="162802" y="132600"/>
            <a:chExt cx="6847522" cy="591093"/>
          </a:xfrm>
        </p:grpSpPr>
        <p:sp>
          <p:nvSpPr>
            <p:cNvPr id="9" name="文本框 8"/>
            <p:cNvSpPr txBox="1"/>
            <p:nvPr/>
          </p:nvSpPr>
          <p:spPr>
            <a:xfrm>
              <a:off x="923920" y="133012"/>
              <a:ext cx="6086404" cy="590681"/>
            </a:xfrm>
            <a:prstGeom prst="rect">
              <a:avLst/>
            </a:prstGeom>
            <a:noFill/>
          </p:spPr>
          <p:txBody>
            <a:bodyPr wrap="square" rtlCol="0">
              <a:spAutoFit/>
            </a:bodyPr>
            <a:lstStyle/>
            <a:p>
              <a:r>
                <a:rPr sz="2000" b="0">
                  <a:solidFill>
                    <a:srgbClr val="FF7F7F"/>
                  </a:solidFill>
                  <a:latin typeface="微软雅黑" panose="020B0503020204020204" charset="-122"/>
                  <a:ea typeface="微软雅黑" panose="020B0503020204020204" charset="-122"/>
                </a:rPr>
                <a:t>三、腹痛的观察</a:t>
              </a:r>
              <a:endParaRPr sz="2000"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graphicFrame>
        <p:nvGraphicFramePr>
          <p:cNvPr id="3" name="表格 2"/>
          <p:cNvGraphicFramePr/>
          <p:nvPr>
            <p:custDataLst>
              <p:tags r:id="rId2"/>
            </p:custDataLst>
          </p:nvPr>
        </p:nvGraphicFramePr>
        <p:xfrm>
          <a:off x="1093470" y="584835"/>
          <a:ext cx="7042785" cy="4381500"/>
        </p:xfrm>
        <a:graphic>
          <a:graphicData uri="http://schemas.openxmlformats.org/drawingml/2006/table">
            <a:tbl>
              <a:tblPr firstRow="1" bandRow="1">
                <a:tableStyleId>{5940675A-B579-460E-94D1-54222C63F5DA}</a:tableStyleId>
              </a:tblPr>
              <a:tblGrid>
                <a:gridCol w="1344295"/>
                <a:gridCol w="5698490"/>
              </a:tblGrid>
              <a:tr h="147320">
                <a:tc>
                  <a:txBody>
                    <a:bodyPr/>
                    <a:p>
                      <a:pPr indent="0" algn="ctr">
                        <a:lnSpc>
                          <a:spcPct val="120000"/>
                        </a:lnSpc>
                        <a:buNone/>
                      </a:pPr>
                      <a:r>
                        <a:rPr lang="en-US" sz="1200" b="0">
                          <a:latin typeface="宋体" panose="02010600030101010101" pitchFamily="2" charset="-122"/>
                          <a:ea typeface="宋体" panose="02010600030101010101" pitchFamily="2" charset="-122"/>
                          <a:cs typeface="宋体" panose="02010600030101010101" pitchFamily="2" charset="-122"/>
                        </a:rPr>
                        <a:t>项目</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7D7D7"/>
                    </a:solidFill>
                  </a:tcPr>
                </a:tc>
                <a:tc>
                  <a:txBody>
                    <a:bodyPr/>
                    <a:p>
                      <a:pPr indent="0" algn="ctr">
                        <a:lnSpc>
                          <a:spcPct val="120000"/>
                        </a:lnSpc>
                        <a:buNone/>
                      </a:pPr>
                      <a:r>
                        <a:rPr lang="en-US" sz="1200" b="0">
                          <a:latin typeface="宋体" panose="02010600030101010101" pitchFamily="2" charset="-122"/>
                          <a:ea typeface="宋体" panose="02010600030101010101" pitchFamily="2" charset="-122"/>
                          <a:cs typeface="宋体" panose="02010600030101010101" pitchFamily="2" charset="-122"/>
                        </a:rPr>
                        <a:t>表现</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7D7D7"/>
                    </a:solidFill>
                  </a:tcPr>
                </a:tc>
              </a:tr>
              <a:tr h="590550">
                <a:tc>
                  <a:txBody>
                    <a:bodyPr/>
                    <a:p>
                      <a:pPr indent="0" algn="ctr">
                        <a:lnSpc>
                          <a:spcPct val="120000"/>
                        </a:lnSpc>
                        <a:buNone/>
                      </a:pPr>
                      <a:endParaRPr lang="en-US" sz="1200" b="0">
                        <a:latin typeface="宋体" panose="02010600030101010101" pitchFamily="2" charset="-122"/>
                        <a:ea typeface="宋体" panose="02010600030101010101" pitchFamily="2" charset="-122"/>
                        <a:cs typeface="宋体" panose="02010600030101010101" pitchFamily="2" charset="-122"/>
                      </a:endParaRPr>
                    </a:p>
                    <a:p>
                      <a:pPr indent="0" algn="ctr">
                        <a:lnSpc>
                          <a:spcPct val="150000"/>
                        </a:lnSpc>
                        <a:buNone/>
                      </a:pPr>
                      <a:r>
                        <a:rPr lang="en-US" sz="1200" b="0">
                          <a:latin typeface="宋体" panose="02010600030101010101" pitchFamily="2" charset="-122"/>
                          <a:ea typeface="宋体" panose="02010600030101010101" pitchFamily="2" charset="-122"/>
                          <a:cs typeface="宋体" panose="02010600030101010101" pitchFamily="2" charset="-122"/>
                        </a:rPr>
                        <a:t>疼痛的部位</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20000"/>
                        </a:lnSpc>
                        <a:buNone/>
                      </a:pPr>
                      <a:r>
                        <a:rPr lang="en-US" sz="1200" b="0">
                          <a:latin typeface="宋体" panose="02010600030101010101" pitchFamily="2" charset="-122"/>
                          <a:ea typeface="宋体" panose="02010600030101010101" pitchFamily="2" charset="-122"/>
                          <a:cs typeface="宋体" panose="02010600030101010101" pitchFamily="2" charset="-122"/>
                        </a:rPr>
                        <a:t>腹痛可发生在右上腹、右下腹、左上腹、左下腹、脐部或脐周、全腹、部位不定。腹痛开始或最显著的部位通常与腹内病变部位一致。外伤致上腹或季肋部剧烈疼痛常为肝脾破裂，致中下腹部剧烈疼痛常为肠管破裂；急性胆囊炎可放射至右肩胛；阑尾炎所致腹痛可在脐周或右下腹。</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885825">
                <a:tc>
                  <a:txBody>
                    <a:bodyPr/>
                    <a:p>
                      <a:pPr indent="0" algn="ctr">
                        <a:lnSpc>
                          <a:spcPct val="120000"/>
                        </a:lnSpc>
                        <a:buNone/>
                      </a:pPr>
                      <a:endParaRPr lang="en-US" sz="1200" b="0">
                        <a:latin typeface="宋体" panose="02010600030101010101" pitchFamily="2" charset="-122"/>
                        <a:ea typeface="宋体" panose="02010600030101010101" pitchFamily="2" charset="-122"/>
                        <a:cs typeface="宋体" panose="02010600030101010101" pitchFamily="2" charset="-122"/>
                      </a:endParaRPr>
                    </a:p>
                    <a:p>
                      <a:pPr indent="0" algn="ctr">
                        <a:lnSpc>
                          <a:spcPct val="120000"/>
                        </a:lnSpc>
                        <a:buNone/>
                      </a:pPr>
                      <a:endParaRPr lang="en-US" sz="1200" b="0">
                        <a:latin typeface="宋体" panose="02010600030101010101" pitchFamily="2" charset="-122"/>
                        <a:ea typeface="宋体" panose="02010600030101010101" pitchFamily="2" charset="-122"/>
                        <a:cs typeface="宋体" panose="02010600030101010101" pitchFamily="2" charset="-122"/>
                      </a:endParaRPr>
                    </a:p>
                    <a:p>
                      <a:pPr indent="0" algn="ctr">
                        <a:lnSpc>
                          <a:spcPct val="120000"/>
                        </a:lnSpc>
                        <a:buNone/>
                      </a:pPr>
                      <a:r>
                        <a:rPr lang="en-US" sz="1200" b="0">
                          <a:latin typeface="宋体" panose="02010600030101010101" pitchFamily="2" charset="-122"/>
                          <a:ea typeface="宋体" panose="02010600030101010101" pitchFamily="2" charset="-122"/>
                          <a:cs typeface="宋体" panose="02010600030101010101" pitchFamily="2" charset="-122"/>
                        </a:rPr>
                        <a:t>性质及程度</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20000"/>
                        </a:lnSpc>
                        <a:buNone/>
                      </a:pPr>
                      <a:r>
                        <a:rPr lang="en-US" sz="1200" b="0">
                          <a:latin typeface="宋体" panose="02010600030101010101" pitchFamily="2" charset="-122"/>
                          <a:ea typeface="宋体" panose="02010600030101010101" pitchFamily="2" charset="-122"/>
                          <a:cs typeface="宋体" panose="02010600030101010101" pitchFamily="2" charset="-122"/>
                        </a:rPr>
                        <a:t>弥漫性、刀割样、烧灼痛、隐痛、钝痛、绞痛。持续性钝痛或隐痛多是腹腔炎症或出血引起,如胆囊炎、脾破裂;溃疡病穿孔可引起化学性腹膜炎呈刀割样锐痛;持续性胀痛为麻痹性肠梗阻；持续性疼痛伴阵发性加剧多表示炎症和梗阻并存,如绞窄性肠梗阻早期和胆石病合并感染；阵发性绞痛是因平滑肌痉挛所致,见于空腔脏器梗阻如机械性肠梗阻、胆石病、输尿管结石等。</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42595">
                <a:tc>
                  <a:txBody>
                    <a:bodyPr/>
                    <a:p>
                      <a:pPr indent="0" algn="ctr">
                        <a:lnSpc>
                          <a:spcPct val="120000"/>
                        </a:lnSpc>
                        <a:buNone/>
                      </a:pPr>
                      <a:endParaRPr lang="en-US" sz="1200" b="0">
                        <a:latin typeface="宋体" panose="02010600030101010101" pitchFamily="2" charset="-122"/>
                        <a:ea typeface="宋体" panose="02010600030101010101" pitchFamily="2" charset="-122"/>
                        <a:cs typeface="宋体" panose="02010600030101010101" pitchFamily="2" charset="-122"/>
                      </a:endParaRPr>
                    </a:p>
                    <a:p>
                      <a:pPr indent="0" algn="ctr">
                        <a:lnSpc>
                          <a:spcPct val="120000"/>
                        </a:lnSpc>
                        <a:buNone/>
                      </a:pPr>
                      <a:r>
                        <a:rPr lang="en-US" sz="1200" b="0">
                          <a:latin typeface="宋体" panose="02010600030101010101" pitchFamily="2" charset="-122"/>
                          <a:ea typeface="宋体" panose="02010600030101010101" pitchFamily="2" charset="-122"/>
                          <a:cs typeface="宋体" panose="02010600030101010101" pitchFamily="2" charset="-122"/>
                        </a:rPr>
                        <a:t>疼痛时间</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20000"/>
                        </a:lnSpc>
                        <a:buNone/>
                      </a:pPr>
                      <a:r>
                        <a:rPr lang="en-US" sz="1200" b="0">
                          <a:latin typeface="宋体" panose="02010600030101010101" pitchFamily="2" charset="-122"/>
                          <a:ea typeface="宋体" panose="02010600030101010101" pitchFamily="2" charset="-122"/>
                          <a:cs typeface="宋体" panose="02010600030101010101" pitchFamily="2" charset="-122"/>
                        </a:rPr>
                        <a:t>腹痛有周期性、节律性、餐后、饥饿时。急性胃肠炎发生在不洁饮食后2小时腹痛；胆石症常在夜间或睡觉期间发生腹痛；餐后上腹部疼痛常提示胃溃疡；上腹部饥饿痛或夜间痛常提示十二指肠溃疡。</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90550">
                <a:tc>
                  <a:txBody>
                    <a:bodyPr/>
                    <a:p>
                      <a:pPr indent="0" algn="ctr">
                        <a:lnSpc>
                          <a:spcPct val="120000"/>
                        </a:lnSpc>
                        <a:buNone/>
                      </a:pPr>
                      <a:endParaRPr lang="en-US" sz="1200" b="0">
                        <a:latin typeface="宋体" panose="02010600030101010101" pitchFamily="2" charset="-122"/>
                        <a:ea typeface="宋体" panose="02010600030101010101" pitchFamily="2" charset="-122"/>
                        <a:cs typeface="宋体" panose="02010600030101010101" pitchFamily="2" charset="-122"/>
                      </a:endParaRPr>
                    </a:p>
                    <a:p>
                      <a:pPr indent="0" algn="ctr">
                        <a:lnSpc>
                          <a:spcPct val="120000"/>
                        </a:lnSpc>
                        <a:buNone/>
                      </a:pPr>
                      <a:r>
                        <a:rPr lang="en-US" sz="1200" b="0">
                          <a:latin typeface="宋体" panose="02010600030101010101" pitchFamily="2" charset="-122"/>
                          <a:ea typeface="宋体" panose="02010600030101010101" pitchFamily="2" charset="-122"/>
                          <a:cs typeface="宋体" panose="02010600030101010101" pitchFamily="2" charset="-122"/>
                        </a:rPr>
                        <a:t>诱发与缓解因素</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20000"/>
                        </a:lnSpc>
                        <a:buNone/>
                      </a:pPr>
                      <a:r>
                        <a:rPr lang="en-US" sz="1200" b="0">
                          <a:latin typeface="宋体" panose="02010600030101010101" pitchFamily="2" charset="-122"/>
                          <a:ea typeface="宋体" panose="02010600030101010101" pitchFamily="2" charset="-122"/>
                          <a:cs typeface="宋体" panose="02010600030101010101" pitchFamily="2" charset="-122"/>
                        </a:rPr>
                        <a:t>腹痛在酗酒、暴饮暴食、高脂饮食等诱发；呕吐后、餐后可缓解。外伤后突然腹痛常为腹腔内脏器损伤；进食油腻饮食后腹痛常为急性胆囊炎或胆石症；暴饮暴食后腹痛常为急性胰腺炎；饱食者剧烈活动后腹痛常为肠扭转。</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737870">
                <a:tc>
                  <a:txBody>
                    <a:bodyPr/>
                    <a:p>
                      <a:pPr indent="0" algn="ctr">
                        <a:lnSpc>
                          <a:spcPct val="120000"/>
                        </a:lnSpc>
                        <a:buNone/>
                      </a:pPr>
                      <a:endParaRPr lang="en-US" sz="1200" b="0">
                        <a:latin typeface="宋体" panose="02010600030101010101" pitchFamily="2" charset="-122"/>
                        <a:ea typeface="宋体" panose="02010600030101010101" pitchFamily="2" charset="-122"/>
                        <a:cs typeface="宋体" panose="02010600030101010101" pitchFamily="2" charset="-122"/>
                      </a:endParaRPr>
                    </a:p>
                    <a:p>
                      <a:pPr indent="0" algn="ctr">
                        <a:lnSpc>
                          <a:spcPct val="150000"/>
                        </a:lnSpc>
                        <a:buNone/>
                      </a:pPr>
                      <a:r>
                        <a:rPr lang="en-US" sz="1200" b="0">
                          <a:latin typeface="宋体" panose="02010600030101010101" pitchFamily="2" charset="-122"/>
                          <a:ea typeface="宋体" panose="02010600030101010101" pitchFamily="2" charset="-122"/>
                          <a:cs typeface="宋体" panose="02010600030101010101" pitchFamily="2" charset="-122"/>
                        </a:rPr>
                        <a:t>伴随症状 </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20000"/>
                        </a:lnSpc>
                        <a:buNone/>
                      </a:pPr>
                      <a:r>
                        <a:rPr lang="en-US" sz="1200" b="0">
                          <a:latin typeface="宋体" panose="02010600030101010101" pitchFamily="2" charset="-122"/>
                          <a:ea typeface="宋体" panose="02010600030101010101" pitchFamily="2" charset="-122"/>
                          <a:cs typeface="宋体" panose="02010600030101010101" pitchFamily="2" charset="-122"/>
                        </a:rPr>
                        <a:t>腹痛伴皮肤淤血和紫癜则提示过敏性紫癜；腹痛伴血尿则提示泌尿系统疾病；腹痛伴恶心呕吐加重，同时大便间断提示肠梗阻；腹痛伴发热或黄疸提示急性胰腺炎；腹痛伴发热提示炎症、结缔组织病、恶性肿瘤等；腹痛伴腹泻提示肠道炎症、吸收不良、胰腺疾病；腹痛伴消化道出血常提示消化道溃疡。</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89521"/>
            <a:ext cx="5135880" cy="399058"/>
            <a:chOff x="162802" y="132600"/>
            <a:chExt cx="6847522" cy="591093"/>
          </a:xfrm>
        </p:grpSpPr>
        <p:sp>
          <p:nvSpPr>
            <p:cNvPr id="9" name="文本框 8"/>
            <p:cNvSpPr txBox="1"/>
            <p:nvPr/>
          </p:nvSpPr>
          <p:spPr>
            <a:xfrm>
              <a:off x="923920" y="133012"/>
              <a:ext cx="6086404" cy="590681"/>
            </a:xfrm>
            <a:prstGeom prst="rect">
              <a:avLst/>
            </a:prstGeom>
            <a:noFill/>
          </p:spPr>
          <p:txBody>
            <a:bodyPr wrap="square" rtlCol="0">
              <a:spAutoFit/>
            </a:bodyPr>
            <a:lstStyle/>
            <a:p>
              <a:r>
                <a:rPr sz="2000" b="0">
                  <a:solidFill>
                    <a:srgbClr val="FF7F7F"/>
                  </a:solidFill>
                  <a:latin typeface="微软雅黑" panose="020B0503020204020204" charset="-122"/>
                  <a:ea typeface="微软雅黑" panose="020B0503020204020204" charset="-122"/>
                </a:rPr>
                <a:t>四、骨关节痛的观察</a:t>
              </a:r>
              <a:endParaRPr sz="2000"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graphicFrame>
        <p:nvGraphicFramePr>
          <p:cNvPr id="3" name="表格 2"/>
          <p:cNvGraphicFramePr/>
          <p:nvPr>
            <p:custDataLst>
              <p:tags r:id="rId2"/>
            </p:custDataLst>
          </p:nvPr>
        </p:nvGraphicFramePr>
        <p:xfrm>
          <a:off x="1028065" y="720725"/>
          <a:ext cx="7080885" cy="3799840"/>
        </p:xfrm>
        <a:graphic>
          <a:graphicData uri="http://schemas.openxmlformats.org/drawingml/2006/table">
            <a:tbl>
              <a:tblPr firstRow="1" bandRow="1">
                <a:tableStyleId>{5940675A-B579-460E-94D1-54222C63F5DA}</a:tableStyleId>
              </a:tblPr>
              <a:tblGrid>
                <a:gridCol w="1475105"/>
                <a:gridCol w="5605780"/>
              </a:tblGrid>
              <a:tr h="0">
                <a:tc>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项目</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7D7D7"/>
                    </a:solidFill>
                  </a:tcPr>
                </a:tc>
                <a:tc>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表现</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7D7D7"/>
                    </a:solidFill>
                  </a:tcPr>
                </a:tc>
              </a:tr>
              <a:tr h="0">
                <a:tc>
                  <a:txBody>
                    <a:bodyPr/>
                    <a:p>
                      <a:pPr indent="0" algn="ctr">
                        <a:lnSpc>
                          <a:spcPct val="200000"/>
                        </a:lnSpc>
                        <a:buNone/>
                      </a:pPr>
                      <a:r>
                        <a:rPr lang="en-US" sz="1200" b="0">
                          <a:latin typeface="宋体" panose="02010600030101010101" pitchFamily="2" charset="-122"/>
                          <a:ea typeface="宋体" panose="02010600030101010101" pitchFamily="2" charset="-122"/>
                          <a:cs typeface="宋体" panose="02010600030101010101" pitchFamily="2" charset="-122"/>
                        </a:rPr>
                        <a:t>疼痛的部位</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所累关节疼痛；髋关节病变疼痛常自腹股沟传导至膝关节前内侧、臀部及股骨大转子处，也可向大腿后外侧放射。</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lgn="ctr">
                        <a:lnSpc>
                          <a:spcPct val="130000"/>
                        </a:lnSpc>
                        <a:buNone/>
                      </a:pPr>
                      <a:endParaRPr lang="en-US" sz="1200" b="0">
                        <a:latin typeface="宋体" panose="02010600030101010101" pitchFamily="2" charset="-122"/>
                        <a:ea typeface="宋体" panose="02010600030101010101" pitchFamily="2" charset="-122"/>
                        <a:cs typeface="宋体" panose="02010600030101010101" pitchFamily="2" charset="-122"/>
                      </a:endParaRPr>
                    </a:p>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性质及程度</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所累关节酸痛加重后可呈钝痛或刺痛；腰椎间盘突出症常表现为慢性腰痛；腰椎肿瘤呈持续疼痛，夜间明显；腰肌劳损表现为双侧腰肌酸痛；颈椎病可呈上肢放电样疼痛；膝关节退行性病变呈压痛，负重后明显。</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lgn="ctr">
                        <a:lnSpc>
                          <a:spcPct val="200000"/>
                        </a:lnSpc>
                        <a:buNone/>
                      </a:pPr>
                      <a:r>
                        <a:rPr lang="en-US" sz="1200" b="0">
                          <a:latin typeface="宋体" panose="02010600030101010101" pitchFamily="2" charset="-122"/>
                          <a:ea typeface="宋体" panose="02010600030101010101" pitchFamily="2" charset="-122"/>
                          <a:cs typeface="宋体" panose="02010600030101010101" pitchFamily="2" charset="-122"/>
                        </a:rPr>
                        <a:t>疼痛时间</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多于活动或劳累后发生，严重者休息时也可出现疼痛；膝关节病变在上下楼梯时疼痛明显，久坐或下蹲后突然起身可导致关节剧痛</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74980">
                <a:tc>
                  <a:txBody>
                    <a:bodyPr/>
                    <a:p>
                      <a:pPr indent="0" algn="ctr">
                        <a:lnSpc>
                          <a:spcPct val="200000"/>
                        </a:lnSpc>
                        <a:buNone/>
                      </a:pPr>
                      <a:r>
                        <a:rPr lang="en-US" sz="1200" b="0">
                          <a:latin typeface="宋体" panose="02010600030101010101" pitchFamily="2" charset="-122"/>
                          <a:ea typeface="宋体" panose="02010600030101010101" pitchFamily="2" charset="-122"/>
                          <a:cs typeface="宋体" panose="02010600030101010101" pitchFamily="2" charset="-122"/>
                        </a:rPr>
                        <a:t>诱发与缓解因素</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在活动、重体力劳动、举重物、剧烈咳嗽、长时间站立、久坐时加重；部分老人休息、保暖后可缓解。</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lgn="ctr">
                        <a:lnSpc>
                          <a:spcPct val="130000"/>
                        </a:lnSpc>
                        <a:buNone/>
                      </a:pPr>
                      <a:endParaRPr lang="en-US" sz="1200" b="0">
                        <a:latin typeface="宋体" panose="02010600030101010101" pitchFamily="2" charset="-122"/>
                        <a:ea typeface="宋体" panose="02010600030101010101" pitchFamily="2" charset="-122"/>
                        <a:cs typeface="宋体" panose="02010600030101010101" pitchFamily="2" charset="-122"/>
                      </a:endParaRPr>
                    </a:p>
                    <a:p>
                      <a:pPr indent="0" algn="ctr">
                        <a:lnSpc>
                          <a:spcPct val="130000"/>
                        </a:lnSpc>
                        <a:buNone/>
                      </a:pPr>
                      <a:endParaRPr lang="en-US" sz="1200" b="0">
                        <a:latin typeface="宋体" panose="02010600030101010101" pitchFamily="2" charset="-122"/>
                        <a:ea typeface="宋体" panose="02010600030101010101" pitchFamily="2" charset="-122"/>
                        <a:cs typeface="宋体" panose="02010600030101010101" pitchFamily="2" charset="-122"/>
                      </a:endParaRPr>
                    </a:p>
                    <a:p>
                      <a:pPr indent="0" algn="ctr">
                        <a:lnSpc>
                          <a:spcPct val="150000"/>
                        </a:lnSpc>
                        <a:buNone/>
                      </a:pPr>
                      <a:r>
                        <a:rPr lang="en-US" sz="1200" b="0">
                          <a:latin typeface="宋体" panose="02010600030101010101" pitchFamily="2" charset="-122"/>
                          <a:ea typeface="宋体" panose="02010600030101010101" pitchFamily="2" charset="-122"/>
                          <a:cs typeface="宋体" panose="02010600030101010101" pitchFamily="2" charset="-122"/>
                        </a:rPr>
                        <a:t>伴随症状 </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关节活动可因疼痛而受限；在久坐或清晨起床后关节有僵硬感；当关节内有小的游离骨片时，可引起关节内卡压现象，表现为关节疼痛、活动时有响声和不能屈伸；膝关节因局部骨性肥大或渗出性滑膜炎而引起肿胀，严重者可见关节畸形、半脱位等；颈椎骨性关节炎脊髓受压时肢体活动无力和麻痹，椎动脉受压可致眩晕、耳鸣以至复视、构音或吞咽障碍，严重者可发生定位能力丧失或突然跌倒；腰椎骨性关节炎腰椎管狭窄时可引起下肢间歇性跛行，严重者可出现大小便失禁。</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2347172" y="2576581"/>
            <a:ext cx="4450080" cy="1137285"/>
          </a:xfrm>
          <a:prstGeom prst="rect">
            <a:avLst/>
          </a:prstGeom>
          <a:noFill/>
        </p:spPr>
        <p:txBody>
          <a:bodyPr wrap="none" rtlCol="0">
            <a:spAutoFit/>
          </a:bodyPr>
          <a:lstStyle/>
          <a:p>
            <a:pPr algn="l"/>
            <a:r>
              <a:rPr sz="3200" b="1">
                <a:solidFill>
                  <a:srgbClr val="FF7F7F"/>
                </a:solidFill>
              </a:rPr>
              <a:t>任务五  常见管路的观察</a:t>
            </a:r>
            <a:endParaRPr sz="3200" b="1">
              <a:solidFill>
                <a:srgbClr val="FF7F7F"/>
              </a:solidFill>
            </a:endParaRPr>
          </a:p>
          <a:p>
            <a:pPr algn="l"/>
            <a:endParaRPr lang="zh-CN" altLang="en-US" sz="3600" b="1">
              <a:solidFill>
                <a:srgbClr val="FF7F7F"/>
              </a:solidFill>
              <a:latin typeface="微软雅黑" panose="020B0503020204020204" charset="-122"/>
              <a:ea typeface="微软雅黑" panose="020B0503020204020204" charset="-122"/>
            </a:endParaRPr>
          </a:p>
        </p:txBody>
      </p:sp>
      <p:grpSp>
        <p:nvGrpSpPr>
          <p:cNvPr id="4" name="组合 3"/>
          <p:cNvGrpSpPr/>
          <p:nvPr/>
        </p:nvGrpSpPr>
        <p:grpSpPr>
          <a:xfrm>
            <a:off x="3903281" y="1244963"/>
            <a:ext cx="1337863" cy="816800"/>
            <a:chOff x="7304087" y="2314113"/>
            <a:chExt cx="1001487" cy="611434"/>
          </a:xfrm>
        </p:grpSpPr>
        <p:sp>
          <p:nvSpPr>
            <p:cNvPr id="5" name="对角圆角矩形 4"/>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1">
                <a:latin typeface="微软雅黑" panose="020B0503020204020204" charset="-122"/>
                <a:ea typeface="微软雅黑" panose="020B0503020204020204" charset="-122"/>
              </a:endParaRPr>
            </a:p>
          </p:txBody>
        </p:sp>
        <p:pic>
          <p:nvPicPr>
            <p:cNvPr id="6" name="图片 5"/>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pic>
        <p:nvPicPr>
          <p:cNvPr id="8" name="图片 7" descr="852"/>
          <p:cNvPicPr>
            <a:picLocks noChangeAspect="1"/>
          </p:cNvPicPr>
          <p:nvPr/>
        </p:nvPicPr>
        <p:blipFill>
          <a:blip r:embed="rId2"/>
          <a:stretch>
            <a:fillRect/>
          </a:stretch>
        </p:blipFill>
        <p:spPr>
          <a:xfrm>
            <a:off x="2574925" y="810260"/>
            <a:ext cx="981075" cy="88963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45300" fill="hold" nodeType="withEffect">
                                  <p:stCondLst>
                                    <p:cond delay="5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0-#ppt_w/2"/>
                                          </p:val>
                                        </p:tav>
                                        <p:tav tm="100000">
                                          <p:val>
                                            <p:strVal val="#ppt_x"/>
                                          </p:val>
                                        </p:tav>
                                      </p:tavLst>
                                    </p:anim>
                                    <p:anim calcmode="lin" valueType="num">
                                      <p:cBhvr additive="base">
                                        <p:cTn id="8" dur="75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decel="45300" fill="hold" grpId="0" nodeType="withEffect">
                                  <p:stCondLst>
                                    <p:cond delay="75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1+#ppt_w/2"/>
                                          </p:val>
                                        </p:tav>
                                        <p:tav tm="100000">
                                          <p:val>
                                            <p:strVal val="#ppt_x"/>
                                          </p:val>
                                        </p:tav>
                                      </p:tavLst>
                                    </p:anim>
                                    <p:anim calcmode="lin" valueType="num">
                                      <p:cBhvr additive="base">
                                        <p:cTn id="12" dur="750" fill="hold"/>
                                        <p:tgtEl>
                                          <p:spTgt spid="10"/>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17" presetClass="entr" presetSubtype="10"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500" fill="hold"/>
                                        <p:tgtEl>
                                          <p:spTgt spid="8"/>
                                        </p:tgtEl>
                                        <p:attrNameLst>
                                          <p:attrName>ppt_w</p:attrName>
                                        </p:attrNameLst>
                                      </p:cBhvr>
                                      <p:tavLst>
                                        <p:tav tm="0">
                                          <p:val>
                                            <p:fltVal val="0"/>
                                          </p:val>
                                        </p:tav>
                                        <p:tav tm="100000">
                                          <p:val>
                                            <p:strVal val="#ppt_w"/>
                                          </p:val>
                                        </p:tav>
                                      </p:tavLst>
                                    </p:anim>
                                    <p:anim calcmode="lin" valueType="num">
                                      <p:cBhvr>
                                        <p:cTn id="17" dur="500" fill="hold"/>
                                        <p:tgtEl>
                                          <p:spTgt spid="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89521"/>
            <a:ext cx="5135880" cy="399058"/>
            <a:chOff x="162802" y="132600"/>
            <a:chExt cx="6847522" cy="591093"/>
          </a:xfrm>
        </p:grpSpPr>
        <p:sp>
          <p:nvSpPr>
            <p:cNvPr id="9" name="文本框 8"/>
            <p:cNvSpPr txBox="1"/>
            <p:nvPr/>
          </p:nvSpPr>
          <p:spPr>
            <a:xfrm>
              <a:off x="923920" y="133012"/>
              <a:ext cx="6086404" cy="590681"/>
            </a:xfrm>
            <a:prstGeom prst="rect">
              <a:avLst/>
            </a:prstGeom>
            <a:noFill/>
          </p:spPr>
          <p:txBody>
            <a:bodyPr wrap="square" rtlCol="0">
              <a:spAutoFit/>
            </a:bodyPr>
            <a:lstStyle/>
            <a:p>
              <a:r>
                <a:rPr sz="2000" b="0">
                  <a:solidFill>
                    <a:srgbClr val="FF7F7F"/>
                  </a:solidFill>
                  <a:latin typeface="微软雅黑" panose="020B0503020204020204" charset="-122"/>
                  <a:ea typeface="微软雅黑" panose="020B0503020204020204" charset="-122"/>
                </a:rPr>
                <a:t>子任务1  为留置尿管的老年人更换尿袋</a:t>
              </a:r>
              <a:endParaRPr sz="2000"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
        <p:nvSpPr>
          <p:cNvPr id="2" name="文本框 1"/>
          <p:cNvSpPr txBox="1"/>
          <p:nvPr/>
        </p:nvSpPr>
        <p:spPr>
          <a:xfrm>
            <a:off x="692785" y="548640"/>
            <a:ext cx="4201160" cy="368300"/>
          </a:xfrm>
          <a:prstGeom prst="rect">
            <a:avLst/>
          </a:prstGeom>
          <a:noFill/>
        </p:spPr>
        <p:txBody>
          <a:bodyPr wrap="square" rtlCol="0">
            <a:spAutoFit/>
          </a:bodyPr>
          <a:p>
            <a:r>
              <a:rPr lang="zh-CN" altLang="en-US"/>
              <a:t>一、老年人留置尿管的观察</a:t>
            </a:r>
            <a:endParaRPr lang="zh-CN" altLang="en-US"/>
          </a:p>
        </p:txBody>
      </p:sp>
      <p:pic>
        <p:nvPicPr>
          <p:cNvPr id="3" name="图片 2"/>
          <p:cNvPicPr>
            <a:picLocks noChangeAspect="1"/>
          </p:cNvPicPr>
          <p:nvPr/>
        </p:nvPicPr>
        <p:blipFill>
          <a:blip r:embed="rId2"/>
          <a:srcRect t="5931" r="2719" b="2037"/>
          <a:stretch>
            <a:fillRect/>
          </a:stretch>
        </p:blipFill>
        <p:spPr>
          <a:xfrm>
            <a:off x="2279650" y="1022350"/>
            <a:ext cx="4441825" cy="384238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89521"/>
            <a:ext cx="5135880" cy="399058"/>
            <a:chOff x="162802" y="132600"/>
            <a:chExt cx="6847522" cy="591093"/>
          </a:xfrm>
        </p:grpSpPr>
        <p:sp>
          <p:nvSpPr>
            <p:cNvPr id="9" name="文本框 8"/>
            <p:cNvSpPr txBox="1"/>
            <p:nvPr/>
          </p:nvSpPr>
          <p:spPr>
            <a:xfrm>
              <a:off x="923920" y="133012"/>
              <a:ext cx="6086404" cy="590681"/>
            </a:xfrm>
            <a:prstGeom prst="rect">
              <a:avLst/>
            </a:prstGeom>
            <a:noFill/>
          </p:spPr>
          <p:txBody>
            <a:bodyPr wrap="square" rtlCol="0">
              <a:spAutoFit/>
            </a:bodyPr>
            <a:lstStyle/>
            <a:p>
              <a:r>
                <a:rPr sz="2000">
                  <a:solidFill>
                    <a:srgbClr val="FF7F7F"/>
                  </a:solidFill>
                  <a:latin typeface="微软雅黑" panose="020B0503020204020204" charset="-122"/>
                  <a:ea typeface="微软雅黑" panose="020B0503020204020204" charset="-122"/>
                  <a:sym typeface="+mn-ea"/>
                </a:rPr>
                <a:t>子任务1  为留置尿管的老年人更换尿袋</a:t>
              </a:r>
              <a:endParaRPr sz="2000"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
        <p:nvSpPr>
          <p:cNvPr id="2" name="文本框 1"/>
          <p:cNvSpPr txBox="1"/>
          <p:nvPr/>
        </p:nvSpPr>
        <p:spPr>
          <a:xfrm>
            <a:off x="692785" y="548640"/>
            <a:ext cx="2505075" cy="368300"/>
          </a:xfrm>
          <a:prstGeom prst="rect">
            <a:avLst/>
          </a:prstGeom>
          <a:noFill/>
        </p:spPr>
        <p:txBody>
          <a:bodyPr wrap="square" rtlCol="0">
            <a:spAutoFit/>
          </a:bodyPr>
          <a:p>
            <a:r>
              <a:rPr lang="zh-CN" altLang="en-US"/>
              <a:t>二、为老年人更换尿袋</a:t>
            </a:r>
            <a:endParaRPr lang="zh-CN" altLang="en-US"/>
          </a:p>
        </p:txBody>
      </p:sp>
      <p:sp>
        <p:nvSpPr>
          <p:cNvPr id="100" name="文本框 99"/>
          <p:cNvSpPr txBox="1"/>
          <p:nvPr/>
        </p:nvSpPr>
        <p:spPr>
          <a:xfrm>
            <a:off x="1032510" y="1095693"/>
            <a:ext cx="5080000" cy="1339850"/>
          </a:xfrm>
          <a:prstGeom prst="rect">
            <a:avLst/>
          </a:prstGeom>
          <a:noFill/>
          <a:ln w="9525">
            <a:noFill/>
          </a:ln>
        </p:spPr>
        <p:txBody>
          <a:bodyPr>
            <a:spAutoFit/>
          </a:bodyPr>
          <a:p>
            <a:pPr indent="0">
              <a:lnSpc>
                <a:spcPct val="160000"/>
              </a:lnSpc>
            </a:pPr>
            <a:r>
              <a:rPr lang="zh-CN" sz="1400" b="0">
                <a:ea typeface="宋体" panose="02010600030101010101" pitchFamily="2" charset="-122"/>
              </a:rPr>
              <a:t>（一）操作目的</a:t>
            </a:r>
            <a:endParaRPr lang="zh-CN" sz="1400" b="0">
              <a:ea typeface="宋体" panose="02010600030101010101" pitchFamily="2" charset="-122"/>
            </a:endParaRPr>
          </a:p>
          <a:p>
            <a:pPr indent="0">
              <a:lnSpc>
                <a:spcPct val="160000"/>
              </a:lnSpc>
            </a:pPr>
            <a:r>
              <a:rPr lang="zh-CN" sz="1400">
                <a:ea typeface="宋体" panose="02010600030101010101" pitchFamily="2" charset="-122"/>
                <a:sym typeface="+mn-ea"/>
              </a:rPr>
              <a:t>（二）导尿管和尿袋</a:t>
            </a:r>
            <a:endParaRPr lang="zh-CN" sz="1400">
              <a:ea typeface="宋体" panose="02010600030101010101" pitchFamily="2" charset="-122"/>
              <a:sym typeface="+mn-ea"/>
            </a:endParaRPr>
          </a:p>
          <a:p>
            <a:pPr indent="0">
              <a:lnSpc>
                <a:spcPct val="160000"/>
              </a:lnSpc>
            </a:pPr>
            <a:r>
              <a:rPr lang="zh-CN" sz="1400">
                <a:ea typeface="宋体" panose="02010600030101010101" pitchFamily="2" charset="-122"/>
                <a:sym typeface="+mn-ea"/>
              </a:rPr>
              <a:t>（三）操作实施流程</a:t>
            </a:r>
            <a:endParaRPr lang="zh-CN" sz="1400" b="0">
              <a:ea typeface="宋体" panose="02010600030101010101" pitchFamily="2" charset="-122"/>
            </a:endParaRPr>
          </a:p>
          <a:p>
            <a:pPr indent="0"/>
            <a:endParaRPr lang="zh-CN" altLang="en-US" sz="1400"/>
          </a:p>
        </p:txBody>
      </p:sp>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4535834" cy="361950"/>
            <a:chOff x="162802" y="106676"/>
            <a:chExt cx="6047498" cy="536128"/>
          </a:xfrm>
        </p:grpSpPr>
        <p:sp>
          <p:nvSpPr>
            <p:cNvPr id="9" name="文本框 8"/>
            <p:cNvSpPr txBox="1"/>
            <p:nvPr/>
          </p:nvSpPr>
          <p:spPr>
            <a:xfrm>
              <a:off x="924078" y="106676"/>
              <a:ext cx="5286222" cy="536128"/>
            </a:xfrm>
            <a:prstGeom prst="rect">
              <a:avLst/>
            </a:prstGeom>
            <a:noFill/>
          </p:spPr>
          <p:txBody>
            <a:bodyPr wrap="square" rtlCol="0">
              <a:spAutoFit/>
            </a:bodyPr>
            <a:lstStyle/>
            <a:p>
              <a:r>
                <a:rPr lang="zh-CN" altLang="en-US" sz="1755" b="0">
                  <a:solidFill>
                    <a:srgbClr val="FF7F7F"/>
                  </a:solidFill>
                  <a:latin typeface="微软雅黑" panose="020B0503020204020204" charset="-122"/>
                  <a:ea typeface="微软雅黑" panose="020B0503020204020204" charset="-122"/>
                </a:rPr>
                <a:t>导尿管和尿袋</a:t>
              </a:r>
              <a:endParaRPr lang="zh-CN" altLang="en-US" sz="1755"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
        <p:nvSpPr>
          <p:cNvPr id="62" name="TextBox 11"/>
          <p:cNvSpPr>
            <a:spLocks noChangeArrowheads="1"/>
          </p:cNvSpPr>
          <p:nvPr/>
        </p:nvSpPr>
        <p:spPr bwMode="auto">
          <a:xfrm>
            <a:off x="5925401" y="3745607"/>
            <a:ext cx="1913528" cy="264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37" tIns="45718" rIns="91437" bIns="45718">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140" b="1" dirty="0">
                <a:solidFill>
                  <a:schemeClr val="bg1"/>
                </a:solidFill>
                <a:latin typeface="微软雅黑" panose="020B0503020204020204" charset="-122"/>
                <a:ea typeface="微软雅黑" panose="020B0503020204020204" charset="-122"/>
                <a:sym typeface="微软雅黑" panose="020B0503020204020204" charset="-122"/>
              </a:rPr>
              <a:t>体表红外测温仪</a:t>
            </a:r>
            <a:endParaRPr lang="zh-CN" altLang="en-US" sz="1140" b="1" dirty="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30" name="Freeform 6"/>
          <p:cNvSpPr>
            <a:spLocks noChangeArrowheads="1"/>
          </p:cNvSpPr>
          <p:nvPr/>
        </p:nvSpPr>
        <p:spPr bwMode="auto">
          <a:xfrm>
            <a:off x="2416175" y="3568700"/>
            <a:ext cx="2043430" cy="511810"/>
          </a:xfrm>
          <a:custGeom>
            <a:avLst/>
            <a:gdLst>
              <a:gd name="T0" fmla="*/ 2147483647 w 4367"/>
              <a:gd name="T1" fmla="*/ 2147483647 h 2224"/>
              <a:gd name="T2" fmla="*/ 2147483647 w 4367"/>
              <a:gd name="T3" fmla="*/ 2147483647 h 2224"/>
              <a:gd name="T4" fmla="*/ 2147483647 w 4367"/>
              <a:gd name="T5" fmla="*/ 2147483647 h 2224"/>
              <a:gd name="T6" fmla="*/ 2147483647 w 4367"/>
              <a:gd name="T7" fmla="*/ 0 h 2224"/>
              <a:gd name="T8" fmla="*/ 2147483647 w 4367"/>
              <a:gd name="T9" fmla="*/ 2147483647 h 2224"/>
              <a:gd name="T10" fmla="*/ 2147483647 w 4367"/>
              <a:gd name="T11" fmla="*/ 2147483647 h 2224"/>
              <a:gd name="T12" fmla="*/ 2147483647 w 4367"/>
              <a:gd name="T13" fmla="*/ 2147483647 h 2224"/>
              <a:gd name="T14" fmla="*/ 2147483647 w 4367"/>
              <a:gd name="T15" fmla="*/ 2147483647 h 2224"/>
              <a:gd name="T16" fmla="*/ 2147483647 w 4367"/>
              <a:gd name="T17" fmla="*/ 2147483647 h 2224"/>
              <a:gd name="T18" fmla="*/ 2147483647 w 4367"/>
              <a:gd name="T19" fmla="*/ 2147483647 h 2224"/>
              <a:gd name="T20" fmla="*/ 2147483647 w 4367"/>
              <a:gd name="T21" fmla="*/ 2147483647 h 2224"/>
              <a:gd name="T22" fmla="*/ 0 w 4367"/>
              <a:gd name="T23" fmla="*/ 2147483647 h 2224"/>
              <a:gd name="T24" fmla="*/ 0 w 4367"/>
              <a:gd name="T25" fmla="*/ 2147483647 h 2224"/>
              <a:gd name="T26" fmla="*/ 2147483647 w 4367"/>
              <a:gd name="T27" fmla="*/ 2147483647 h 222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367"/>
              <a:gd name="T43" fmla="*/ 0 h 2224"/>
              <a:gd name="T44" fmla="*/ 4367 w 4367"/>
              <a:gd name="T45" fmla="*/ 2224 h 222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367" h="2224">
                <a:moveTo>
                  <a:pt x="222" y="230"/>
                </a:moveTo>
                <a:lnTo>
                  <a:pt x="3400" y="230"/>
                </a:lnTo>
                <a:lnTo>
                  <a:pt x="3433" y="174"/>
                </a:lnTo>
                <a:lnTo>
                  <a:pt x="3533" y="0"/>
                </a:lnTo>
                <a:lnTo>
                  <a:pt x="3634" y="174"/>
                </a:lnTo>
                <a:lnTo>
                  <a:pt x="3667" y="230"/>
                </a:lnTo>
                <a:lnTo>
                  <a:pt x="4146" y="230"/>
                </a:lnTo>
                <a:cubicBezTo>
                  <a:pt x="4267" y="230"/>
                  <a:pt x="4367" y="330"/>
                  <a:pt x="4367" y="452"/>
                </a:cubicBezTo>
                <a:lnTo>
                  <a:pt x="4367" y="2003"/>
                </a:lnTo>
                <a:cubicBezTo>
                  <a:pt x="4367" y="2124"/>
                  <a:pt x="4267" y="2224"/>
                  <a:pt x="4146" y="2224"/>
                </a:cubicBezTo>
                <a:lnTo>
                  <a:pt x="222" y="2224"/>
                </a:lnTo>
                <a:cubicBezTo>
                  <a:pt x="100" y="2224"/>
                  <a:pt x="0" y="2124"/>
                  <a:pt x="0" y="2003"/>
                </a:cubicBezTo>
                <a:lnTo>
                  <a:pt x="0" y="452"/>
                </a:lnTo>
                <a:cubicBezTo>
                  <a:pt x="0" y="330"/>
                  <a:pt x="100" y="230"/>
                  <a:pt x="222" y="230"/>
                </a:cubicBezTo>
                <a:close/>
              </a:path>
            </a:pathLst>
          </a:custGeom>
          <a:solidFill>
            <a:srgbClr val="FF7F7F"/>
          </a:solidFill>
          <a:ln>
            <a:noFill/>
          </a:ln>
        </p:spPr>
        <p:txBody>
          <a:bodyPr lIns="91437" tIns="45718" rIns="91437" bIns="45718"/>
          <a:lstStyle/>
          <a:p>
            <a:endParaRPr lang="zh-CN" altLang="en-US" sz="995" dirty="0"/>
          </a:p>
        </p:txBody>
      </p:sp>
      <p:sp>
        <p:nvSpPr>
          <p:cNvPr id="36" name="Freeform 6"/>
          <p:cNvSpPr>
            <a:spLocks noChangeArrowheads="1"/>
          </p:cNvSpPr>
          <p:nvPr/>
        </p:nvSpPr>
        <p:spPr bwMode="auto">
          <a:xfrm>
            <a:off x="4684395" y="3568700"/>
            <a:ext cx="2043430" cy="511175"/>
          </a:xfrm>
          <a:custGeom>
            <a:avLst/>
            <a:gdLst>
              <a:gd name="T0" fmla="*/ 2147483647 w 4367"/>
              <a:gd name="T1" fmla="*/ 2147483647 h 2224"/>
              <a:gd name="T2" fmla="*/ 2147483647 w 4367"/>
              <a:gd name="T3" fmla="*/ 2147483647 h 2224"/>
              <a:gd name="T4" fmla="*/ 2147483647 w 4367"/>
              <a:gd name="T5" fmla="*/ 2147483647 h 2224"/>
              <a:gd name="T6" fmla="*/ 2147483647 w 4367"/>
              <a:gd name="T7" fmla="*/ 0 h 2224"/>
              <a:gd name="T8" fmla="*/ 2147483647 w 4367"/>
              <a:gd name="T9" fmla="*/ 2147483647 h 2224"/>
              <a:gd name="T10" fmla="*/ 2147483647 w 4367"/>
              <a:gd name="T11" fmla="*/ 2147483647 h 2224"/>
              <a:gd name="T12" fmla="*/ 2147483647 w 4367"/>
              <a:gd name="T13" fmla="*/ 2147483647 h 2224"/>
              <a:gd name="T14" fmla="*/ 2147483647 w 4367"/>
              <a:gd name="T15" fmla="*/ 2147483647 h 2224"/>
              <a:gd name="T16" fmla="*/ 2147483647 w 4367"/>
              <a:gd name="T17" fmla="*/ 2147483647 h 2224"/>
              <a:gd name="T18" fmla="*/ 2147483647 w 4367"/>
              <a:gd name="T19" fmla="*/ 2147483647 h 2224"/>
              <a:gd name="T20" fmla="*/ 2147483647 w 4367"/>
              <a:gd name="T21" fmla="*/ 2147483647 h 2224"/>
              <a:gd name="T22" fmla="*/ 0 w 4367"/>
              <a:gd name="T23" fmla="*/ 2147483647 h 2224"/>
              <a:gd name="T24" fmla="*/ 0 w 4367"/>
              <a:gd name="T25" fmla="*/ 2147483647 h 2224"/>
              <a:gd name="T26" fmla="*/ 2147483647 w 4367"/>
              <a:gd name="T27" fmla="*/ 2147483647 h 222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367"/>
              <a:gd name="T43" fmla="*/ 0 h 2224"/>
              <a:gd name="T44" fmla="*/ 4367 w 4367"/>
              <a:gd name="T45" fmla="*/ 2224 h 222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367" h="2224">
                <a:moveTo>
                  <a:pt x="222" y="230"/>
                </a:moveTo>
                <a:lnTo>
                  <a:pt x="3400" y="230"/>
                </a:lnTo>
                <a:lnTo>
                  <a:pt x="3433" y="174"/>
                </a:lnTo>
                <a:lnTo>
                  <a:pt x="3533" y="0"/>
                </a:lnTo>
                <a:lnTo>
                  <a:pt x="3634" y="174"/>
                </a:lnTo>
                <a:lnTo>
                  <a:pt x="3667" y="230"/>
                </a:lnTo>
                <a:lnTo>
                  <a:pt x="4146" y="230"/>
                </a:lnTo>
                <a:cubicBezTo>
                  <a:pt x="4267" y="230"/>
                  <a:pt x="4367" y="330"/>
                  <a:pt x="4367" y="452"/>
                </a:cubicBezTo>
                <a:lnTo>
                  <a:pt x="4367" y="2003"/>
                </a:lnTo>
                <a:cubicBezTo>
                  <a:pt x="4367" y="2124"/>
                  <a:pt x="4267" y="2224"/>
                  <a:pt x="4146" y="2224"/>
                </a:cubicBezTo>
                <a:lnTo>
                  <a:pt x="222" y="2224"/>
                </a:lnTo>
                <a:cubicBezTo>
                  <a:pt x="100" y="2224"/>
                  <a:pt x="0" y="2124"/>
                  <a:pt x="0" y="2003"/>
                </a:cubicBezTo>
                <a:lnTo>
                  <a:pt x="0" y="452"/>
                </a:lnTo>
                <a:cubicBezTo>
                  <a:pt x="0" y="330"/>
                  <a:pt x="100" y="230"/>
                  <a:pt x="222" y="230"/>
                </a:cubicBezTo>
                <a:close/>
              </a:path>
            </a:pathLst>
          </a:custGeom>
          <a:solidFill>
            <a:srgbClr val="BFBFBF"/>
          </a:solidFill>
          <a:ln>
            <a:noFill/>
          </a:ln>
        </p:spPr>
        <p:txBody>
          <a:bodyPr lIns="91437" tIns="45718" rIns="91437" bIns="45718"/>
          <a:lstStyle/>
          <a:p>
            <a:endParaRPr lang="zh-CN" altLang="en-US" sz="995" dirty="0"/>
          </a:p>
        </p:txBody>
      </p:sp>
      <p:sp>
        <p:nvSpPr>
          <p:cNvPr id="60" name="TextBox 9"/>
          <p:cNvSpPr>
            <a:spLocks noChangeArrowheads="1"/>
          </p:cNvSpPr>
          <p:nvPr/>
        </p:nvSpPr>
        <p:spPr bwMode="auto">
          <a:xfrm>
            <a:off x="2463800" y="3733165"/>
            <a:ext cx="1913255" cy="264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37" tIns="45718" rIns="91437" bIns="45718">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140" b="1" dirty="0">
                <a:solidFill>
                  <a:schemeClr val="bg1"/>
                </a:solidFill>
                <a:latin typeface="微软雅黑" panose="020B0503020204020204" charset="-122"/>
                <a:ea typeface="微软雅黑" panose="020B0503020204020204" charset="-122"/>
                <a:sym typeface="微软雅黑" panose="020B0503020204020204" charset="-122"/>
              </a:rPr>
              <a:t>尿管</a:t>
            </a:r>
            <a:endParaRPr lang="zh-CN" altLang="en-US" sz="1140" b="1" dirty="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61" name="TextBox 10"/>
          <p:cNvSpPr>
            <a:spLocks noChangeArrowheads="1"/>
          </p:cNvSpPr>
          <p:nvPr/>
        </p:nvSpPr>
        <p:spPr bwMode="auto">
          <a:xfrm>
            <a:off x="4727575" y="3733165"/>
            <a:ext cx="1912620" cy="264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37" tIns="45718" rIns="91437" bIns="45718">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140" b="1" dirty="0">
                <a:solidFill>
                  <a:schemeClr val="bg1"/>
                </a:solidFill>
                <a:latin typeface="微软雅黑" panose="020B0503020204020204" charset="-122"/>
                <a:ea typeface="微软雅黑" panose="020B0503020204020204" charset="-122"/>
                <a:sym typeface="微软雅黑" panose="020B0503020204020204" charset="-122"/>
              </a:rPr>
              <a:t>一次性尿袋</a:t>
            </a:r>
            <a:endParaRPr lang="zh-CN" altLang="en-US" sz="1140" b="1" dirty="0">
              <a:solidFill>
                <a:schemeClr val="bg1"/>
              </a:solidFill>
              <a:latin typeface="微软雅黑" panose="020B0503020204020204" charset="-122"/>
              <a:ea typeface="微软雅黑" panose="020B0503020204020204" charset="-122"/>
              <a:sym typeface="微软雅黑" panose="020B0503020204020204" charset="-122"/>
            </a:endParaRPr>
          </a:p>
        </p:txBody>
      </p:sp>
      <p:pic>
        <p:nvPicPr>
          <p:cNvPr id="26632" name="Picture 34" descr="http://p1.so.qhimgs1.com/bdr/_240_/t015364cdd2963d538d.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a:xfrm>
            <a:off x="2416175" y="1064260"/>
            <a:ext cx="2043430" cy="2503805"/>
          </a:xfrm>
          <a:prstGeom prst="rect">
            <a:avLst/>
          </a:prstGeom>
          <a:noFill/>
          <a:ln>
            <a:noFill/>
          </a:ln>
        </p:spPr>
      </p:pic>
      <p:pic>
        <p:nvPicPr>
          <p:cNvPr id="27655" name="Picture 2" descr="http://p1.so.qhmsg.com/bdr/_240_/t0180c22c8467e7ea36.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a:xfrm>
            <a:off x="4684395" y="1064260"/>
            <a:ext cx="2043430" cy="2503805"/>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62"/>
                                        </p:tgtEl>
                                        <p:attrNameLst>
                                          <p:attrName>style.visibility</p:attrName>
                                        </p:attrNameLst>
                                      </p:cBhvr>
                                      <p:to>
                                        <p:strVal val="visible"/>
                                      </p:to>
                                    </p:set>
                                    <p:animEffect>
                                      <p:cBhvr>
                                        <p:cTn id="13"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bldLvl="0" autoUpdateAnimBg="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89521"/>
            <a:ext cx="5135880" cy="399058"/>
            <a:chOff x="162802" y="132600"/>
            <a:chExt cx="6847522" cy="591093"/>
          </a:xfrm>
        </p:grpSpPr>
        <p:sp>
          <p:nvSpPr>
            <p:cNvPr id="9" name="文本框 8"/>
            <p:cNvSpPr txBox="1"/>
            <p:nvPr/>
          </p:nvSpPr>
          <p:spPr>
            <a:xfrm>
              <a:off x="923920" y="133012"/>
              <a:ext cx="6086404" cy="590681"/>
            </a:xfrm>
            <a:prstGeom prst="rect">
              <a:avLst/>
            </a:prstGeom>
            <a:noFill/>
          </p:spPr>
          <p:txBody>
            <a:bodyPr wrap="square" rtlCol="0">
              <a:spAutoFit/>
            </a:bodyPr>
            <a:lstStyle/>
            <a:p>
              <a:r>
                <a:rPr sz="2000">
                  <a:solidFill>
                    <a:srgbClr val="FF7F7F"/>
                  </a:solidFill>
                  <a:latin typeface="微软雅黑" panose="020B0503020204020204" charset="-122"/>
                  <a:ea typeface="微软雅黑" panose="020B0503020204020204" charset="-122"/>
                  <a:sym typeface="+mn-ea"/>
                </a:rPr>
                <a:t>子任务1  为留置尿管的老年人更换尿袋</a:t>
              </a:r>
              <a:endParaRPr sz="2000"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pic>
        <p:nvPicPr>
          <p:cNvPr id="3" name="图片 2"/>
          <p:cNvPicPr>
            <a:picLocks noChangeAspect="1"/>
          </p:cNvPicPr>
          <p:nvPr/>
        </p:nvPicPr>
        <p:blipFill>
          <a:blip r:embed="rId2"/>
          <a:stretch>
            <a:fillRect/>
          </a:stretch>
        </p:blipFill>
        <p:spPr>
          <a:xfrm>
            <a:off x="1329055" y="827405"/>
            <a:ext cx="6486525" cy="384810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89521"/>
            <a:ext cx="5135880" cy="399058"/>
            <a:chOff x="162802" y="132600"/>
            <a:chExt cx="6847522" cy="591093"/>
          </a:xfrm>
        </p:grpSpPr>
        <p:sp>
          <p:nvSpPr>
            <p:cNvPr id="9" name="文本框 8"/>
            <p:cNvSpPr txBox="1"/>
            <p:nvPr/>
          </p:nvSpPr>
          <p:spPr>
            <a:xfrm>
              <a:off x="923920" y="133012"/>
              <a:ext cx="6086404" cy="590681"/>
            </a:xfrm>
            <a:prstGeom prst="rect">
              <a:avLst/>
            </a:prstGeom>
            <a:noFill/>
          </p:spPr>
          <p:txBody>
            <a:bodyPr wrap="square" rtlCol="0">
              <a:spAutoFit/>
            </a:bodyPr>
            <a:lstStyle/>
            <a:p>
              <a:r>
                <a:rPr sz="2000">
                  <a:solidFill>
                    <a:srgbClr val="FF7F7F"/>
                  </a:solidFill>
                  <a:latin typeface="微软雅黑" panose="020B0503020204020204" charset="-122"/>
                  <a:ea typeface="微软雅黑" panose="020B0503020204020204" charset="-122"/>
                  <a:sym typeface="+mn-ea"/>
                </a:rPr>
                <a:t>子任务1  为留置尿管的老年人更换尿袋</a:t>
              </a:r>
              <a:endParaRPr sz="2000"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pic>
        <p:nvPicPr>
          <p:cNvPr id="2" name="图片 1"/>
          <p:cNvPicPr>
            <a:picLocks noChangeAspect="1"/>
          </p:cNvPicPr>
          <p:nvPr/>
        </p:nvPicPr>
        <p:blipFill>
          <a:blip r:embed="rId2"/>
          <a:stretch>
            <a:fillRect/>
          </a:stretch>
        </p:blipFill>
        <p:spPr>
          <a:xfrm>
            <a:off x="1266190" y="488315"/>
            <a:ext cx="6524625" cy="461962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89521"/>
            <a:ext cx="5797550" cy="398780"/>
            <a:chOff x="162802" y="132600"/>
            <a:chExt cx="7729708" cy="590681"/>
          </a:xfrm>
        </p:grpSpPr>
        <p:sp>
          <p:nvSpPr>
            <p:cNvPr id="9" name="文本框 8"/>
            <p:cNvSpPr txBox="1"/>
            <p:nvPr/>
          </p:nvSpPr>
          <p:spPr>
            <a:xfrm>
              <a:off x="923920" y="132600"/>
              <a:ext cx="6968590" cy="590681"/>
            </a:xfrm>
            <a:prstGeom prst="rect">
              <a:avLst/>
            </a:prstGeom>
            <a:noFill/>
          </p:spPr>
          <p:txBody>
            <a:bodyPr wrap="square" rtlCol="0">
              <a:spAutoFit/>
            </a:bodyPr>
            <a:lstStyle/>
            <a:p>
              <a:r>
                <a:rPr sz="2000" b="0">
                  <a:solidFill>
                    <a:srgbClr val="FF7F7F"/>
                  </a:solidFill>
                  <a:latin typeface="微软雅黑" panose="020B0503020204020204" charset="-122"/>
                  <a:ea typeface="微软雅黑" panose="020B0503020204020204" charset="-122"/>
                </a:rPr>
                <a:t>子任务2  为结肠造口的老年人更换造口袋</a:t>
              </a:r>
              <a:endParaRPr sz="2000"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
        <p:nvSpPr>
          <p:cNvPr id="2" name="文本框 1"/>
          <p:cNvSpPr txBox="1"/>
          <p:nvPr/>
        </p:nvSpPr>
        <p:spPr>
          <a:xfrm>
            <a:off x="692785" y="548640"/>
            <a:ext cx="4201160" cy="368300"/>
          </a:xfrm>
          <a:prstGeom prst="rect">
            <a:avLst/>
          </a:prstGeom>
          <a:noFill/>
        </p:spPr>
        <p:txBody>
          <a:bodyPr wrap="square" rtlCol="0">
            <a:spAutoFit/>
          </a:bodyPr>
          <a:p>
            <a:r>
              <a:rPr lang="zh-CN" altLang="en-US"/>
              <a:t>一、结肠造口的观察</a:t>
            </a:r>
            <a:endParaRPr lang="zh-CN" altLang="en-US"/>
          </a:p>
        </p:txBody>
      </p:sp>
      <p:pic>
        <p:nvPicPr>
          <p:cNvPr id="3" name="图片 2"/>
          <p:cNvPicPr>
            <a:picLocks noChangeAspect="1"/>
          </p:cNvPicPr>
          <p:nvPr/>
        </p:nvPicPr>
        <p:blipFill>
          <a:blip r:embed="rId2"/>
          <a:srcRect l="1091" t="3116" b="2286"/>
          <a:stretch>
            <a:fillRect/>
          </a:stretch>
        </p:blipFill>
        <p:spPr>
          <a:xfrm>
            <a:off x="2283460" y="1199515"/>
            <a:ext cx="4577080" cy="319341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1129877" y="2576581"/>
            <a:ext cx="7073900" cy="1137285"/>
          </a:xfrm>
          <a:prstGeom prst="rect">
            <a:avLst/>
          </a:prstGeom>
          <a:noFill/>
        </p:spPr>
        <p:txBody>
          <a:bodyPr wrap="none" rtlCol="0">
            <a:spAutoFit/>
          </a:bodyPr>
          <a:lstStyle/>
          <a:p>
            <a:pPr algn="l"/>
            <a:r>
              <a:rPr lang="zh-CN" altLang="en-US" sz="3200" b="1">
                <a:solidFill>
                  <a:srgbClr val="FF7F7F"/>
                </a:solidFill>
                <a:latin typeface="微软雅黑" panose="020B0503020204020204" charset="-122"/>
                <a:ea typeface="微软雅黑" panose="020B0503020204020204" charset="-122"/>
              </a:rPr>
              <a:t>任务一</a:t>
            </a:r>
            <a:r>
              <a:rPr lang="en-US" altLang="zh-CN" sz="3200" b="1">
                <a:solidFill>
                  <a:srgbClr val="FF7F7F"/>
                </a:solidFill>
                <a:latin typeface="微软雅黑" panose="020B0503020204020204" charset="-122"/>
                <a:ea typeface="微软雅黑" panose="020B0503020204020204" charset="-122"/>
              </a:rPr>
              <a:t>   </a:t>
            </a:r>
            <a:r>
              <a:rPr lang="zh-CN" altLang="en-US" sz="3200" b="1" dirty="0">
                <a:solidFill>
                  <a:srgbClr val="FF7F7F"/>
                </a:solidFill>
                <a:latin typeface="黑体-简" pitchFamily="2" charset="-122"/>
                <a:ea typeface="黑体-简" pitchFamily="2" charset="-122"/>
                <a:sym typeface="+mn-ea"/>
              </a:rPr>
              <a:t>老年人身体观察的目的与要求</a:t>
            </a:r>
            <a:endParaRPr lang="zh-CN" altLang="en-US" sz="3600" dirty="0">
              <a:solidFill>
                <a:srgbClr val="FF7F7F"/>
              </a:solidFill>
              <a:latin typeface="黑体-简" pitchFamily="2" charset="-122"/>
              <a:ea typeface="黑体-简" pitchFamily="2" charset="-122"/>
            </a:endParaRPr>
          </a:p>
          <a:p>
            <a:pPr algn="l"/>
            <a:endParaRPr lang="zh-CN" altLang="en-US" sz="3600" b="1">
              <a:solidFill>
                <a:srgbClr val="FF7F7F"/>
              </a:solidFill>
              <a:latin typeface="微软雅黑" panose="020B0503020204020204" charset="-122"/>
              <a:ea typeface="微软雅黑" panose="020B0503020204020204" charset="-122"/>
            </a:endParaRPr>
          </a:p>
        </p:txBody>
      </p:sp>
      <p:grpSp>
        <p:nvGrpSpPr>
          <p:cNvPr id="4" name="组合 3"/>
          <p:cNvGrpSpPr/>
          <p:nvPr/>
        </p:nvGrpSpPr>
        <p:grpSpPr>
          <a:xfrm>
            <a:off x="3903281" y="1244963"/>
            <a:ext cx="1337863" cy="816800"/>
            <a:chOff x="7304087" y="2314113"/>
            <a:chExt cx="1001487" cy="611434"/>
          </a:xfrm>
        </p:grpSpPr>
        <p:sp>
          <p:nvSpPr>
            <p:cNvPr id="5" name="对角圆角矩形 4"/>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1">
                <a:latin typeface="微软雅黑" panose="020B0503020204020204" charset="-122"/>
                <a:ea typeface="微软雅黑" panose="020B0503020204020204" charset="-122"/>
              </a:endParaRPr>
            </a:p>
          </p:txBody>
        </p:sp>
        <p:pic>
          <p:nvPicPr>
            <p:cNvPr id="6" name="图片 5"/>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pic>
        <p:nvPicPr>
          <p:cNvPr id="8" name="图片 7" descr="852"/>
          <p:cNvPicPr>
            <a:picLocks noChangeAspect="1"/>
          </p:cNvPicPr>
          <p:nvPr/>
        </p:nvPicPr>
        <p:blipFill>
          <a:blip r:embed="rId2"/>
          <a:stretch>
            <a:fillRect/>
          </a:stretch>
        </p:blipFill>
        <p:spPr>
          <a:xfrm>
            <a:off x="2574925" y="810260"/>
            <a:ext cx="981075" cy="88963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45300" fill="hold" nodeType="withEffect">
                                  <p:stCondLst>
                                    <p:cond delay="5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0-#ppt_w/2"/>
                                          </p:val>
                                        </p:tav>
                                        <p:tav tm="100000">
                                          <p:val>
                                            <p:strVal val="#ppt_x"/>
                                          </p:val>
                                        </p:tav>
                                      </p:tavLst>
                                    </p:anim>
                                    <p:anim calcmode="lin" valueType="num">
                                      <p:cBhvr additive="base">
                                        <p:cTn id="8" dur="75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decel="45300" fill="hold" grpId="0" nodeType="withEffect">
                                  <p:stCondLst>
                                    <p:cond delay="75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1+#ppt_w/2"/>
                                          </p:val>
                                        </p:tav>
                                        <p:tav tm="100000">
                                          <p:val>
                                            <p:strVal val="#ppt_x"/>
                                          </p:val>
                                        </p:tav>
                                      </p:tavLst>
                                    </p:anim>
                                    <p:anim calcmode="lin" valueType="num">
                                      <p:cBhvr additive="base">
                                        <p:cTn id="12" dur="750" fill="hold"/>
                                        <p:tgtEl>
                                          <p:spTgt spid="10"/>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17" presetClass="entr" presetSubtype="10"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500" fill="hold"/>
                                        <p:tgtEl>
                                          <p:spTgt spid="8"/>
                                        </p:tgtEl>
                                        <p:attrNameLst>
                                          <p:attrName>ppt_w</p:attrName>
                                        </p:attrNameLst>
                                      </p:cBhvr>
                                      <p:tavLst>
                                        <p:tav tm="0">
                                          <p:val>
                                            <p:fltVal val="0"/>
                                          </p:val>
                                        </p:tav>
                                        <p:tav tm="100000">
                                          <p:val>
                                            <p:strVal val="#ppt_w"/>
                                          </p:val>
                                        </p:tav>
                                      </p:tavLst>
                                    </p:anim>
                                    <p:anim calcmode="lin" valueType="num">
                                      <p:cBhvr>
                                        <p:cTn id="17" dur="500" fill="hold"/>
                                        <p:tgtEl>
                                          <p:spTgt spid="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4535834" cy="361950"/>
            <a:chOff x="162802" y="106676"/>
            <a:chExt cx="6047498" cy="536128"/>
          </a:xfrm>
        </p:grpSpPr>
        <p:sp>
          <p:nvSpPr>
            <p:cNvPr id="9" name="文本框 8"/>
            <p:cNvSpPr txBox="1"/>
            <p:nvPr/>
          </p:nvSpPr>
          <p:spPr>
            <a:xfrm>
              <a:off x="924078" y="106676"/>
              <a:ext cx="5286222" cy="536128"/>
            </a:xfrm>
            <a:prstGeom prst="rect">
              <a:avLst/>
            </a:prstGeom>
            <a:noFill/>
          </p:spPr>
          <p:txBody>
            <a:bodyPr wrap="square" rtlCol="0">
              <a:spAutoFit/>
            </a:bodyPr>
            <a:lstStyle/>
            <a:p>
              <a:r>
                <a:rPr lang="zh-CN" altLang="en-US" sz="1755" b="0">
                  <a:solidFill>
                    <a:srgbClr val="FF7F7F"/>
                  </a:solidFill>
                  <a:latin typeface="微软雅黑" panose="020B0503020204020204" charset="-122"/>
                  <a:ea typeface="微软雅黑" panose="020B0503020204020204" charset="-122"/>
                </a:rPr>
                <a:t>结肠造口的观察</a:t>
              </a:r>
              <a:endParaRPr lang="zh-CN" altLang="en-US" sz="1755"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
        <p:nvSpPr>
          <p:cNvPr id="62" name="TextBox 11"/>
          <p:cNvSpPr>
            <a:spLocks noChangeArrowheads="1"/>
          </p:cNvSpPr>
          <p:nvPr/>
        </p:nvSpPr>
        <p:spPr bwMode="auto">
          <a:xfrm>
            <a:off x="5925401" y="3745607"/>
            <a:ext cx="1913528" cy="264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37" tIns="45718" rIns="91437" bIns="45718">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140" b="1" dirty="0">
                <a:solidFill>
                  <a:schemeClr val="bg1"/>
                </a:solidFill>
                <a:latin typeface="微软雅黑" panose="020B0503020204020204" charset="-122"/>
                <a:ea typeface="微软雅黑" panose="020B0503020204020204" charset="-122"/>
                <a:sym typeface="微软雅黑" panose="020B0503020204020204" charset="-122"/>
              </a:rPr>
              <a:t>体表红外测温仪</a:t>
            </a:r>
            <a:endParaRPr lang="zh-CN" altLang="en-US" sz="1140" b="1" dirty="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30" name="Freeform 6"/>
          <p:cNvSpPr>
            <a:spLocks noChangeArrowheads="1"/>
          </p:cNvSpPr>
          <p:nvPr/>
        </p:nvSpPr>
        <p:spPr bwMode="auto">
          <a:xfrm>
            <a:off x="1907540" y="3569335"/>
            <a:ext cx="2552700" cy="511810"/>
          </a:xfrm>
          <a:custGeom>
            <a:avLst/>
            <a:gdLst>
              <a:gd name="T0" fmla="*/ 2147483647 w 4367"/>
              <a:gd name="T1" fmla="*/ 2147483647 h 2224"/>
              <a:gd name="T2" fmla="*/ 2147483647 w 4367"/>
              <a:gd name="T3" fmla="*/ 2147483647 h 2224"/>
              <a:gd name="T4" fmla="*/ 2147483647 w 4367"/>
              <a:gd name="T5" fmla="*/ 2147483647 h 2224"/>
              <a:gd name="T6" fmla="*/ 2147483647 w 4367"/>
              <a:gd name="T7" fmla="*/ 0 h 2224"/>
              <a:gd name="T8" fmla="*/ 2147483647 w 4367"/>
              <a:gd name="T9" fmla="*/ 2147483647 h 2224"/>
              <a:gd name="T10" fmla="*/ 2147483647 w 4367"/>
              <a:gd name="T11" fmla="*/ 2147483647 h 2224"/>
              <a:gd name="T12" fmla="*/ 2147483647 w 4367"/>
              <a:gd name="T13" fmla="*/ 2147483647 h 2224"/>
              <a:gd name="T14" fmla="*/ 2147483647 w 4367"/>
              <a:gd name="T15" fmla="*/ 2147483647 h 2224"/>
              <a:gd name="T16" fmla="*/ 2147483647 w 4367"/>
              <a:gd name="T17" fmla="*/ 2147483647 h 2224"/>
              <a:gd name="T18" fmla="*/ 2147483647 w 4367"/>
              <a:gd name="T19" fmla="*/ 2147483647 h 2224"/>
              <a:gd name="T20" fmla="*/ 2147483647 w 4367"/>
              <a:gd name="T21" fmla="*/ 2147483647 h 2224"/>
              <a:gd name="T22" fmla="*/ 0 w 4367"/>
              <a:gd name="T23" fmla="*/ 2147483647 h 2224"/>
              <a:gd name="T24" fmla="*/ 0 w 4367"/>
              <a:gd name="T25" fmla="*/ 2147483647 h 2224"/>
              <a:gd name="T26" fmla="*/ 2147483647 w 4367"/>
              <a:gd name="T27" fmla="*/ 2147483647 h 222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367"/>
              <a:gd name="T43" fmla="*/ 0 h 2224"/>
              <a:gd name="T44" fmla="*/ 4367 w 4367"/>
              <a:gd name="T45" fmla="*/ 2224 h 222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367" h="2224">
                <a:moveTo>
                  <a:pt x="222" y="230"/>
                </a:moveTo>
                <a:lnTo>
                  <a:pt x="3400" y="230"/>
                </a:lnTo>
                <a:lnTo>
                  <a:pt x="3433" y="174"/>
                </a:lnTo>
                <a:lnTo>
                  <a:pt x="3533" y="0"/>
                </a:lnTo>
                <a:lnTo>
                  <a:pt x="3634" y="174"/>
                </a:lnTo>
                <a:lnTo>
                  <a:pt x="3667" y="230"/>
                </a:lnTo>
                <a:lnTo>
                  <a:pt x="4146" y="230"/>
                </a:lnTo>
                <a:cubicBezTo>
                  <a:pt x="4267" y="230"/>
                  <a:pt x="4367" y="330"/>
                  <a:pt x="4367" y="452"/>
                </a:cubicBezTo>
                <a:lnTo>
                  <a:pt x="4367" y="2003"/>
                </a:lnTo>
                <a:cubicBezTo>
                  <a:pt x="4367" y="2124"/>
                  <a:pt x="4267" y="2224"/>
                  <a:pt x="4146" y="2224"/>
                </a:cubicBezTo>
                <a:lnTo>
                  <a:pt x="222" y="2224"/>
                </a:lnTo>
                <a:cubicBezTo>
                  <a:pt x="100" y="2224"/>
                  <a:pt x="0" y="2124"/>
                  <a:pt x="0" y="2003"/>
                </a:cubicBezTo>
                <a:lnTo>
                  <a:pt x="0" y="452"/>
                </a:lnTo>
                <a:cubicBezTo>
                  <a:pt x="0" y="330"/>
                  <a:pt x="100" y="230"/>
                  <a:pt x="222" y="230"/>
                </a:cubicBezTo>
                <a:close/>
              </a:path>
            </a:pathLst>
          </a:custGeom>
          <a:solidFill>
            <a:srgbClr val="FF7F7F"/>
          </a:solidFill>
          <a:ln>
            <a:noFill/>
          </a:ln>
        </p:spPr>
        <p:txBody>
          <a:bodyPr lIns="91437" tIns="45718" rIns="91437" bIns="45718"/>
          <a:lstStyle/>
          <a:p>
            <a:endParaRPr lang="zh-CN" altLang="en-US" sz="995" dirty="0"/>
          </a:p>
        </p:txBody>
      </p:sp>
      <p:sp>
        <p:nvSpPr>
          <p:cNvPr id="36" name="Freeform 6"/>
          <p:cNvSpPr>
            <a:spLocks noChangeArrowheads="1"/>
          </p:cNvSpPr>
          <p:nvPr/>
        </p:nvSpPr>
        <p:spPr bwMode="auto">
          <a:xfrm>
            <a:off x="4685030" y="3569335"/>
            <a:ext cx="2539365" cy="511175"/>
          </a:xfrm>
          <a:custGeom>
            <a:avLst/>
            <a:gdLst>
              <a:gd name="T0" fmla="*/ 2147483647 w 4367"/>
              <a:gd name="T1" fmla="*/ 2147483647 h 2224"/>
              <a:gd name="T2" fmla="*/ 2147483647 w 4367"/>
              <a:gd name="T3" fmla="*/ 2147483647 h 2224"/>
              <a:gd name="T4" fmla="*/ 2147483647 w 4367"/>
              <a:gd name="T5" fmla="*/ 2147483647 h 2224"/>
              <a:gd name="T6" fmla="*/ 2147483647 w 4367"/>
              <a:gd name="T7" fmla="*/ 0 h 2224"/>
              <a:gd name="T8" fmla="*/ 2147483647 w 4367"/>
              <a:gd name="T9" fmla="*/ 2147483647 h 2224"/>
              <a:gd name="T10" fmla="*/ 2147483647 w 4367"/>
              <a:gd name="T11" fmla="*/ 2147483647 h 2224"/>
              <a:gd name="T12" fmla="*/ 2147483647 w 4367"/>
              <a:gd name="T13" fmla="*/ 2147483647 h 2224"/>
              <a:gd name="T14" fmla="*/ 2147483647 w 4367"/>
              <a:gd name="T15" fmla="*/ 2147483647 h 2224"/>
              <a:gd name="T16" fmla="*/ 2147483647 w 4367"/>
              <a:gd name="T17" fmla="*/ 2147483647 h 2224"/>
              <a:gd name="T18" fmla="*/ 2147483647 w 4367"/>
              <a:gd name="T19" fmla="*/ 2147483647 h 2224"/>
              <a:gd name="T20" fmla="*/ 2147483647 w 4367"/>
              <a:gd name="T21" fmla="*/ 2147483647 h 2224"/>
              <a:gd name="T22" fmla="*/ 0 w 4367"/>
              <a:gd name="T23" fmla="*/ 2147483647 h 2224"/>
              <a:gd name="T24" fmla="*/ 0 w 4367"/>
              <a:gd name="T25" fmla="*/ 2147483647 h 2224"/>
              <a:gd name="T26" fmla="*/ 2147483647 w 4367"/>
              <a:gd name="T27" fmla="*/ 2147483647 h 222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367"/>
              <a:gd name="T43" fmla="*/ 0 h 2224"/>
              <a:gd name="T44" fmla="*/ 4367 w 4367"/>
              <a:gd name="T45" fmla="*/ 2224 h 222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367" h="2224">
                <a:moveTo>
                  <a:pt x="222" y="230"/>
                </a:moveTo>
                <a:lnTo>
                  <a:pt x="3400" y="230"/>
                </a:lnTo>
                <a:lnTo>
                  <a:pt x="3433" y="174"/>
                </a:lnTo>
                <a:lnTo>
                  <a:pt x="3533" y="0"/>
                </a:lnTo>
                <a:lnTo>
                  <a:pt x="3634" y="174"/>
                </a:lnTo>
                <a:lnTo>
                  <a:pt x="3667" y="230"/>
                </a:lnTo>
                <a:lnTo>
                  <a:pt x="4146" y="230"/>
                </a:lnTo>
                <a:cubicBezTo>
                  <a:pt x="4267" y="230"/>
                  <a:pt x="4367" y="330"/>
                  <a:pt x="4367" y="452"/>
                </a:cubicBezTo>
                <a:lnTo>
                  <a:pt x="4367" y="2003"/>
                </a:lnTo>
                <a:cubicBezTo>
                  <a:pt x="4367" y="2124"/>
                  <a:pt x="4267" y="2224"/>
                  <a:pt x="4146" y="2224"/>
                </a:cubicBezTo>
                <a:lnTo>
                  <a:pt x="222" y="2224"/>
                </a:lnTo>
                <a:cubicBezTo>
                  <a:pt x="100" y="2224"/>
                  <a:pt x="0" y="2124"/>
                  <a:pt x="0" y="2003"/>
                </a:cubicBezTo>
                <a:lnTo>
                  <a:pt x="0" y="452"/>
                </a:lnTo>
                <a:cubicBezTo>
                  <a:pt x="0" y="330"/>
                  <a:pt x="100" y="230"/>
                  <a:pt x="222" y="230"/>
                </a:cubicBezTo>
                <a:close/>
              </a:path>
            </a:pathLst>
          </a:custGeom>
          <a:solidFill>
            <a:srgbClr val="BFBFBF"/>
          </a:solidFill>
          <a:ln>
            <a:noFill/>
          </a:ln>
        </p:spPr>
        <p:txBody>
          <a:bodyPr lIns="91437" tIns="45718" rIns="91437" bIns="45718"/>
          <a:lstStyle/>
          <a:p>
            <a:endParaRPr lang="zh-CN" altLang="en-US" sz="995" dirty="0"/>
          </a:p>
        </p:txBody>
      </p:sp>
      <p:sp>
        <p:nvSpPr>
          <p:cNvPr id="60" name="TextBox 9"/>
          <p:cNvSpPr>
            <a:spLocks noChangeArrowheads="1"/>
          </p:cNvSpPr>
          <p:nvPr/>
        </p:nvSpPr>
        <p:spPr bwMode="auto">
          <a:xfrm>
            <a:off x="2255520" y="3733165"/>
            <a:ext cx="1913255" cy="264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37" tIns="45718" rIns="91437" bIns="45718">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140" b="1" dirty="0">
                <a:solidFill>
                  <a:schemeClr val="bg1"/>
                </a:solidFill>
                <a:latin typeface="微软雅黑" panose="020B0503020204020204" charset="-122"/>
                <a:ea typeface="微软雅黑" panose="020B0503020204020204" charset="-122"/>
                <a:sym typeface="微软雅黑" panose="020B0503020204020204" charset="-122"/>
              </a:rPr>
              <a:t>结肠造瘘口</a:t>
            </a:r>
            <a:endParaRPr lang="zh-CN" altLang="en-US" sz="1140" b="1" dirty="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61" name="TextBox 10"/>
          <p:cNvSpPr>
            <a:spLocks noChangeArrowheads="1"/>
          </p:cNvSpPr>
          <p:nvPr/>
        </p:nvSpPr>
        <p:spPr bwMode="auto">
          <a:xfrm>
            <a:off x="4997450" y="3733165"/>
            <a:ext cx="1912620" cy="264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37" tIns="45718" rIns="91437" bIns="45718">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140" b="1" dirty="0">
                <a:solidFill>
                  <a:schemeClr val="bg1"/>
                </a:solidFill>
                <a:latin typeface="微软雅黑" panose="020B0503020204020204" charset="-122"/>
                <a:ea typeface="微软雅黑" panose="020B0503020204020204" charset="-122"/>
                <a:sym typeface="微软雅黑" panose="020B0503020204020204" charset="-122"/>
              </a:rPr>
              <a:t>一次性造口袋</a:t>
            </a:r>
            <a:endParaRPr lang="zh-CN" altLang="en-US" sz="1140" b="1" dirty="0">
              <a:solidFill>
                <a:schemeClr val="bg1"/>
              </a:solidFill>
              <a:latin typeface="微软雅黑" panose="020B0503020204020204" charset="-122"/>
              <a:ea typeface="微软雅黑" panose="020B0503020204020204" charset="-122"/>
              <a:sym typeface="微软雅黑" panose="020B0503020204020204" charset="-122"/>
            </a:endParaRPr>
          </a:p>
        </p:txBody>
      </p:sp>
      <p:pic>
        <p:nvPicPr>
          <p:cNvPr id="41990" name="Picture 39" descr="http://p1.so.qhimgs1.com/bdr/_240_/t015fc0c0bdf4630fdd.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a:xfrm>
            <a:off x="1906905" y="1064260"/>
            <a:ext cx="2552700" cy="2504440"/>
          </a:xfrm>
          <a:prstGeom prst="rect">
            <a:avLst/>
          </a:prstGeom>
          <a:noFill/>
          <a:ln>
            <a:noFill/>
          </a:ln>
        </p:spPr>
      </p:pic>
      <p:pic>
        <p:nvPicPr>
          <p:cNvPr id="161" name="Picture 2" descr="http://p1.so.qhmsg.com/bdr/_240_/t01cd9b91c1144d7ba6.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a:xfrm>
            <a:off x="4685030" y="1064260"/>
            <a:ext cx="2538730" cy="2490470"/>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62"/>
                                        </p:tgtEl>
                                        <p:attrNameLst>
                                          <p:attrName>style.visibility</p:attrName>
                                        </p:attrNameLst>
                                      </p:cBhvr>
                                      <p:to>
                                        <p:strVal val="visible"/>
                                      </p:to>
                                    </p:set>
                                    <p:animEffect>
                                      <p:cBhvr>
                                        <p:cTn id="13"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bldLvl="0" autoUpdateAnimBg="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89521"/>
            <a:ext cx="5797550" cy="398780"/>
            <a:chOff x="162802" y="132600"/>
            <a:chExt cx="7729708" cy="590681"/>
          </a:xfrm>
        </p:grpSpPr>
        <p:sp>
          <p:nvSpPr>
            <p:cNvPr id="9" name="文本框 8"/>
            <p:cNvSpPr txBox="1"/>
            <p:nvPr/>
          </p:nvSpPr>
          <p:spPr>
            <a:xfrm>
              <a:off x="923920" y="132600"/>
              <a:ext cx="6968590" cy="590681"/>
            </a:xfrm>
            <a:prstGeom prst="rect">
              <a:avLst/>
            </a:prstGeom>
            <a:noFill/>
          </p:spPr>
          <p:txBody>
            <a:bodyPr wrap="square" rtlCol="0">
              <a:spAutoFit/>
            </a:bodyPr>
            <a:lstStyle/>
            <a:p>
              <a:r>
                <a:rPr sz="2000" b="0">
                  <a:solidFill>
                    <a:srgbClr val="FF7F7F"/>
                  </a:solidFill>
                  <a:latin typeface="微软雅黑" panose="020B0503020204020204" charset="-122"/>
                  <a:ea typeface="微软雅黑" panose="020B0503020204020204" charset="-122"/>
                </a:rPr>
                <a:t>子任务2  为结肠造口的老年人更换造口袋</a:t>
              </a:r>
              <a:endParaRPr sz="2000"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
        <p:nvSpPr>
          <p:cNvPr id="2" name="文本框 1"/>
          <p:cNvSpPr txBox="1"/>
          <p:nvPr/>
        </p:nvSpPr>
        <p:spPr>
          <a:xfrm>
            <a:off x="692785" y="548640"/>
            <a:ext cx="4201160" cy="368300"/>
          </a:xfrm>
          <a:prstGeom prst="rect">
            <a:avLst/>
          </a:prstGeom>
          <a:noFill/>
        </p:spPr>
        <p:txBody>
          <a:bodyPr wrap="square" rtlCol="0">
            <a:spAutoFit/>
          </a:bodyPr>
          <a:p>
            <a:r>
              <a:rPr lang="zh-CN" altLang="en-US"/>
              <a:t>二、为结肠造口老年人更换造口袋</a:t>
            </a:r>
            <a:endParaRPr lang="zh-CN" altLang="en-US"/>
          </a:p>
        </p:txBody>
      </p:sp>
      <p:sp>
        <p:nvSpPr>
          <p:cNvPr id="100" name="文本框 99"/>
          <p:cNvSpPr txBox="1"/>
          <p:nvPr/>
        </p:nvSpPr>
        <p:spPr>
          <a:xfrm>
            <a:off x="692785" y="1145858"/>
            <a:ext cx="5080000" cy="779780"/>
          </a:xfrm>
          <a:prstGeom prst="rect">
            <a:avLst/>
          </a:prstGeom>
          <a:noFill/>
          <a:ln w="9525">
            <a:noFill/>
          </a:ln>
        </p:spPr>
        <p:txBody>
          <a:bodyPr>
            <a:spAutoFit/>
          </a:bodyPr>
          <a:p>
            <a:pPr indent="177800">
              <a:lnSpc>
                <a:spcPct val="160000"/>
              </a:lnSpc>
            </a:pPr>
            <a:r>
              <a:rPr lang="zh-CN" sz="1400" b="0">
                <a:ea typeface="宋体" panose="02010600030101010101" pitchFamily="2" charset="-122"/>
              </a:rPr>
              <a:t>（一）操作目的</a:t>
            </a:r>
            <a:endParaRPr lang="zh-CN" sz="1400" b="0">
              <a:ea typeface="宋体" panose="02010600030101010101" pitchFamily="2" charset="-122"/>
            </a:endParaRPr>
          </a:p>
          <a:p>
            <a:pPr indent="177800">
              <a:lnSpc>
                <a:spcPct val="160000"/>
              </a:lnSpc>
            </a:pPr>
            <a:r>
              <a:rPr lang="zh-CN" altLang="en-US" sz="1400"/>
              <a:t>（二）操作实施流程</a:t>
            </a:r>
            <a:endParaRPr lang="zh-CN" altLang="en-US" sz="1400"/>
          </a:p>
        </p:txBody>
      </p:sp>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89521"/>
            <a:ext cx="5797550" cy="398780"/>
            <a:chOff x="162802" y="132600"/>
            <a:chExt cx="7729708" cy="590681"/>
          </a:xfrm>
        </p:grpSpPr>
        <p:sp>
          <p:nvSpPr>
            <p:cNvPr id="9" name="文本框 8"/>
            <p:cNvSpPr txBox="1"/>
            <p:nvPr/>
          </p:nvSpPr>
          <p:spPr>
            <a:xfrm>
              <a:off x="923920" y="132600"/>
              <a:ext cx="6968590" cy="590681"/>
            </a:xfrm>
            <a:prstGeom prst="rect">
              <a:avLst/>
            </a:prstGeom>
            <a:noFill/>
          </p:spPr>
          <p:txBody>
            <a:bodyPr wrap="square" rtlCol="0">
              <a:spAutoFit/>
            </a:bodyPr>
            <a:lstStyle/>
            <a:p>
              <a:r>
                <a:rPr sz="2000" b="0">
                  <a:solidFill>
                    <a:srgbClr val="FF7F7F"/>
                  </a:solidFill>
                  <a:latin typeface="微软雅黑" panose="020B0503020204020204" charset="-122"/>
                  <a:ea typeface="微软雅黑" panose="020B0503020204020204" charset="-122"/>
                </a:rPr>
                <a:t>子任务2  为结肠造口的老年人更换造口袋</a:t>
              </a:r>
              <a:endParaRPr sz="2000"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pic>
        <p:nvPicPr>
          <p:cNvPr id="3" name="图片 2"/>
          <p:cNvPicPr>
            <a:picLocks noChangeAspect="1"/>
          </p:cNvPicPr>
          <p:nvPr/>
        </p:nvPicPr>
        <p:blipFill>
          <a:blip r:embed="rId2"/>
          <a:stretch>
            <a:fillRect/>
          </a:stretch>
        </p:blipFill>
        <p:spPr>
          <a:xfrm>
            <a:off x="1357630" y="806450"/>
            <a:ext cx="6429375" cy="410527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89521"/>
            <a:ext cx="5797550" cy="398780"/>
            <a:chOff x="162802" y="132600"/>
            <a:chExt cx="7729708" cy="590681"/>
          </a:xfrm>
        </p:grpSpPr>
        <p:sp>
          <p:nvSpPr>
            <p:cNvPr id="9" name="文本框 8"/>
            <p:cNvSpPr txBox="1"/>
            <p:nvPr/>
          </p:nvSpPr>
          <p:spPr>
            <a:xfrm>
              <a:off x="923920" y="132600"/>
              <a:ext cx="6968590" cy="590681"/>
            </a:xfrm>
            <a:prstGeom prst="rect">
              <a:avLst/>
            </a:prstGeom>
            <a:noFill/>
          </p:spPr>
          <p:txBody>
            <a:bodyPr wrap="square" rtlCol="0">
              <a:spAutoFit/>
            </a:bodyPr>
            <a:lstStyle/>
            <a:p>
              <a:r>
                <a:rPr sz="2000" b="0">
                  <a:solidFill>
                    <a:srgbClr val="FF7F7F"/>
                  </a:solidFill>
                  <a:latin typeface="微软雅黑" panose="020B0503020204020204" charset="-122"/>
                  <a:ea typeface="微软雅黑" panose="020B0503020204020204" charset="-122"/>
                </a:rPr>
                <a:t>子任务2  为结肠造口的老年人更换造口袋</a:t>
              </a:r>
              <a:endParaRPr sz="2000"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pic>
        <p:nvPicPr>
          <p:cNvPr id="3" name="图片 2"/>
          <p:cNvPicPr>
            <a:picLocks noChangeAspect="1"/>
          </p:cNvPicPr>
          <p:nvPr/>
        </p:nvPicPr>
        <p:blipFill>
          <a:blip r:embed="rId2"/>
          <a:stretch>
            <a:fillRect/>
          </a:stretch>
        </p:blipFill>
        <p:spPr>
          <a:xfrm>
            <a:off x="1433195" y="651510"/>
            <a:ext cx="6276975" cy="417195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24840" y="456565"/>
            <a:ext cx="7683500" cy="3891280"/>
          </a:xfrm>
          <a:prstGeom prst="rect">
            <a:avLst/>
          </a:prstGeom>
          <a:noFill/>
          <a:ln w="38100">
            <a:solidFill>
              <a:srgbClr val="FF7F7F"/>
            </a:solid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文本框 2"/>
          <p:cNvSpPr txBox="1"/>
          <p:nvPr/>
        </p:nvSpPr>
        <p:spPr>
          <a:xfrm>
            <a:off x="3002915" y="1758950"/>
            <a:ext cx="3323590" cy="852805"/>
          </a:xfrm>
          <a:prstGeom prst="rect">
            <a:avLst/>
          </a:prstGeom>
          <a:noFill/>
        </p:spPr>
        <p:txBody>
          <a:bodyPr wrap="square" rtlCol="0">
            <a:spAutoFit/>
          </a:bodyPr>
          <a:lstStyle/>
          <a:p>
            <a:r>
              <a:rPr lang="zh-CN" altLang="en-US" sz="4950" dirty="0">
                <a:solidFill>
                  <a:srgbClr val="FF7F7F"/>
                </a:solidFill>
                <a:effectLst>
                  <a:outerShdw blurRad="38100" dist="38100" dir="2700000" algn="tl">
                    <a:srgbClr val="000000">
                      <a:alpha val="43137"/>
                    </a:srgbClr>
                  </a:outerShdw>
                </a:effectLst>
                <a:latin typeface="方正大标宋简体" panose="02010601030101010101" charset="-122"/>
                <a:ea typeface="方正大标宋简体" panose="02010601030101010101" charset="-122"/>
              </a:rPr>
              <a:t>谢谢观看！</a:t>
            </a:r>
            <a:endParaRPr lang="zh-CN" altLang="en-US" sz="4950" dirty="0">
              <a:solidFill>
                <a:srgbClr val="FF7F7F"/>
              </a:solidFill>
              <a:effectLst>
                <a:outerShdw blurRad="38100" dist="38100" dir="2700000" algn="tl">
                  <a:srgbClr val="000000">
                    <a:alpha val="43137"/>
                  </a:srgbClr>
                </a:outerShdw>
              </a:effectLst>
              <a:latin typeface="方正大标宋简体" panose="02010601030101010101" charset="-122"/>
              <a:ea typeface="方正大标宋简体" panose="02010601030101010101" charset="-122"/>
            </a:endParaRPr>
          </a:p>
        </p:txBody>
      </p:sp>
      <p:grpSp>
        <p:nvGrpSpPr>
          <p:cNvPr id="39" name="组合 38"/>
          <p:cNvGrpSpPr>
            <a:grpSpLocks noChangeAspect="1"/>
          </p:cNvGrpSpPr>
          <p:nvPr/>
        </p:nvGrpSpPr>
        <p:grpSpPr>
          <a:xfrm>
            <a:off x="6792461" y="4527812"/>
            <a:ext cx="396000" cy="396000"/>
            <a:chOff x="386297" y="354936"/>
            <a:chExt cx="1186377" cy="1186377"/>
          </a:xfrm>
          <a:solidFill>
            <a:schemeClr val="accent2"/>
          </a:solidFill>
        </p:grpSpPr>
        <p:sp>
          <p:nvSpPr>
            <p:cNvPr id="40" name="Freeform 494"/>
            <p:cNvSpPr/>
            <p:nvPr/>
          </p:nvSpPr>
          <p:spPr bwMode="auto">
            <a:xfrm>
              <a:off x="386297" y="354936"/>
              <a:ext cx="1186377" cy="1186377"/>
            </a:xfrm>
            <a:custGeom>
              <a:avLst/>
              <a:gdLst>
                <a:gd name="T0" fmla="*/ 554 w 713"/>
                <a:gd name="T1" fmla="*/ 60 h 713"/>
                <a:gd name="T2" fmla="*/ 356 w 713"/>
                <a:gd name="T3" fmla="*/ 0 h 713"/>
                <a:gd name="T4" fmla="*/ 46 w 713"/>
                <a:gd name="T5" fmla="*/ 181 h 713"/>
                <a:gd name="T6" fmla="*/ 0 w 713"/>
                <a:gd name="T7" fmla="*/ 357 h 713"/>
                <a:gd name="T8" fmla="*/ 44 w 713"/>
                <a:gd name="T9" fmla="*/ 528 h 713"/>
                <a:gd name="T10" fmla="*/ 356 w 713"/>
                <a:gd name="T11" fmla="*/ 713 h 713"/>
                <a:gd name="T12" fmla="*/ 631 w 713"/>
                <a:gd name="T13" fmla="*/ 584 h 713"/>
                <a:gd name="T14" fmla="*/ 713 w 713"/>
                <a:gd name="T15" fmla="*/ 357 h 713"/>
                <a:gd name="T16" fmla="*/ 554 w 713"/>
                <a:gd name="T17" fmla="*/ 60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3" h="713">
                  <a:moveTo>
                    <a:pt x="554" y="60"/>
                  </a:moveTo>
                  <a:cubicBezTo>
                    <a:pt x="498" y="22"/>
                    <a:pt x="430" y="0"/>
                    <a:pt x="356" y="0"/>
                  </a:cubicBezTo>
                  <a:cubicBezTo>
                    <a:pt x="223" y="0"/>
                    <a:pt x="107" y="73"/>
                    <a:pt x="46" y="181"/>
                  </a:cubicBezTo>
                  <a:cubicBezTo>
                    <a:pt x="16" y="233"/>
                    <a:pt x="0" y="293"/>
                    <a:pt x="0" y="357"/>
                  </a:cubicBezTo>
                  <a:cubicBezTo>
                    <a:pt x="0" y="419"/>
                    <a:pt x="16" y="477"/>
                    <a:pt x="44" y="528"/>
                  </a:cubicBezTo>
                  <a:cubicBezTo>
                    <a:pt x="104" y="639"/>
                    <a:pt x="222" y="713"/>
                    <a:pt x="356" y="713"/>
                  </a:cubicBezTo>
                  <a:cubicBezTo>
                    <a:pt x="467" y="713"/>
                    <a:pt x="565" y="663"/>
                    <a:pt x="631" y="584"/>
                  </a:cubicBezTo>
                  <a:cubicBezTo>
                    <a:pt x="682" y="523"/>
                    <a:pt x="713" y="443"/>
                    <a:pt x="713" y="357"/>
                  </a:cubicBezTo>
                  <a:cubicBezTo>
                    <a:pt x="713" y="233"/>
                    <a:pt x="650" y="124"/>
                    <a:pt x="554" y="60"/>
                  </a:cubicBezTo>
                  <a:close/>
                </a:path>
              </a:pathLst>
            </a:custGeom>
            <a:solidFill>
              <a:srgbClr val="FF7F7F"/>
            </a:solidFill>
            <a:ln w="9525">
              <a:noFill/>
              <a:round/>
            </a:ln>
          </p:spPr>
          <p:txBody>
            <a:bodyPr vert="horz" wrap="square" lIns="91440" tIns="45720" rIns="91440" bIns="45720" numCol="1" anchor="t" anchorCtr="0" compatLnSpc="1"/>
            <a:lstStyle/>
            <a:p>
              <a:endParaRPr lang="zh-CN" altLang="en-US"/>
            </a:p>
          </p:txBody>
        </p:sp>
        <p:sp>
          <p:nvSpPr>
            <p:cNvPr id="41" name="Freeform 495"/>
            <p:cNvSpPr>
              <a:spLocks noEditPoints="1"/>
            </p:cNvSpPr>
            <p:nvPr/>
          </p:nvSpPr>
          <p:spPr bwMode="auto">
            <a:xfrm>
              <a:off x="699114" y="632811"/>
              <a:ext cx="559078" cy="627299"/>
            </a:xfrm>
            <a:custGeom>
              <a:avLst/>
              <a:gdLst>
                <a:gd name="T0" fmla="*/ 251 w 336"/>
                <a:gd name="T1" fmla="*/ 2 h 377"/>
                <a:gd name="T2" fmla="*/ 168 w 336"/>
                <a:gd name="T3" fmla="*/ 23 h 377"/>
                <a:gd name="T4" fmla="*/ 86 w 336"/>
                <a:gd name="T5" fmla="*/ 2 h 377"/>
                <a:gd name="T6" fmla="*/ 44 w 336"/>
                <a:gd name="T7" fmla="*/ 138 h 377"/>
                <a:gd name="T8" fmla="*/ 73 w 336"/>
                <a:gd name="T9" fmla="*/ 273 h 377"/>
                <a:gd name="T10" fmla="*/ 109 w 336"/>
                <a:gd name="T11" fmla="*/ 377 h 377"/>
                <a:gd name="T12" fmla="*/ 131 w 336"/>
                <a:gd name="T13" fmla="*/ 256 h 377"/>
                <a:gd name="T14" fmla="*/ 206 w 336"/>
                <a:gd name="T15" fmla="*/ 256 h 377"/>
                <a:gd name="T16" fmla="*/ 227 w 336"/>
                <a:gd name="T17" fmla="*/ 377 h 377"/>
                <a:gd name="T18" fmla="*/ 264 w 336"/>
                <a:gd name="T19" fmla="*/ 273 h 377"/>
                <a:gd name="T20" fmla="*/ 293 w 336"/>
                <a:gd name="T21" fmla="*/ 138 h 377"/>
                <a:gd name="T22" fmla="*/ 251 w 336"/>
                <a:gd name="T23" fmla="*/ 2 h 377"/>
                <a:gd name="T24" fmla="*/ 231 w 336"/>
                <a:gd name="T25" fmla="*/ 51 h 377"/>
                <a:gd name="T26" fmla="*/ 130 w 336"/>
                <a:gd name="T27" fmla="*/ 100 h 377"/>
                <a:gd name="T28" fmla="*/ 119 w 336"/>
                <a:gd name="T29" fmla="*/ 89 h 377"/>
                <a:gd name="T30" fmla="*/ 151 w 336"/>
                <a:gd name="T31" fmla="*/ 66 h 377"/>
                <a:gd name="T32" fmla="*/ 143 w 336"/>
                <a:gd name="T33" fmla="*/ 59 h 377"/>
                <a:gd name="T34" fmla="*/ 113 w 336"/>
                <a:gd name="T35" fmla="*/ 44 h 377"/>
                <a:gd name="T36" fmla="*/ 117 w 336"/>
                <a:gd name="T37" fmla="*/ 30 h 377"/>
                <a:gd name="T38" fmla="*/ 165 w 336"/>
                <a:gd name="T39" fmla="*/ 60 h 377"/>
                <a:gd name="T40" fmla="*/ 227 w 336"/>
                <a:gd name="T41" fmla="*/ 37 h 377"/>
                <a:gd name="T42" fmla="*/ 231 w 336"/>
                <a:gd name="T43" fmla="*/ 51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36" h="377">
                  <a:moveTo>
                    <a:pt x="251" y="2"/>
                  </a:moveTo>
                  <a:cubicBezTo>
                    <a:pt x="203" y="0"/>
                    <a:pt x="208" y="22"/>
                    <a:pt x="168" y="23"/>
                  </a:cubicBezTo>
                  <a:cubicBezTo>
                    <a:pt x="129" y="22"/>
                    <a:pt x="133" y="0"/>
                    <a:pt x="86" y="2"/>
                  </a:cubicBezTo>
                  <a:cubicBezTo>
                    <a:pt x="0" y="6"/>
                    <a:pt x="34" y="111"/>
                    <a:pt x="44" y="138"/>
                  </a:cubicBezTo>
                  <a:cubicBezTo>
                    <a:pt x="74" y="217"/>
                    <a:pt x="74" y="236"/>
                    <a:pt x="73" y="273"/>
                  </a:cubicBezTo>
                  <a:cubicBezTo>
                    <a:pt x="69" y="377"/>
                    <a:pt x="85" y="377"/>
                    <a:pt x="109" y="377"/>
                  </a:cubicBezTo>
                  <a:cubicBezTo>
                    <a:pt x="127" y="377"/>
                    <a:pt x="132" y="289"/>
                    <a:pt x="131" y="256"/>
                  </a:cubicBezTo>
                  <a:cubicBezTo>
                    <a:pt x="130" y="211"/>
                    <a:pt x="203" y="204"/>
                    <a:pt x="206" y="256"/>
                  </a:cubicBezTo>
                  <a:cubicBezTo>
                    <a:pt x="207" y="288"/>
                    <a:pt x="210" y="377"/>
                    <a:pt x="227" y="377"/>
                  </a:cubicBezTo>
                  <a:cubicBezTo>
                    <a:pt x="252" y="377"/>
                    <a:pt x="267" y="377"/>
                    <a:pt x="264" y="273"/>
                  </a:cubicBezTo>
                  <a:cubicBezTo>
                    <a:pt x="263" y="236"/>
                    <a:pt x="263" y="217"/>
                    <a:pt x="293" y="138"/>
                  </a:cubicBezTo>
                  <a:cubicBezTo>
                    <a:pt x="303" y="111"/>
                    <a:pt x="336" y="6"/>
                    <a:pt x="251" y="2"/>
                  </a:cubicBezTo>
                  <a:close/>
                  <a:moveTo>
                    <a:pt x="231" y="51"/>
                  </a:moveTo>
                  <a:cubicBezTo>
                    <a:pt x="196" y="61"/>
                    <a:pt x="156" y="75"/>
                    <a:pt x="130" y="100"/>
                  </a:cubicBezTo>
                  <a:cubicBezTo>
                    <a:pt x="123" y="106"/>
                    <a:pt x="113" y="96"/>
                    <a:pt x="119" y="89"/>
                  </a:cubicBezTo>
                  <a:cubicBezTo>
                    <a:pt x="129" y="80"/>
                    <a:pt x="140" y="73"/>
                    <a:pt x="151" y="66"/>
                  </a:cubicBezTo>
                  <a:cubicBezTo>
                    <a:pt x="149" y="64"/>
                    <a:pt x="146" y="61"/>
                    <a:pt x="143" y="59"/>
                  </a:cubicBezTo>
                  <a:cubicBezTo>
                    <a:pt x="135" y="51"/>
                    <a:pt x="124" y="46"/>
                    <a:pt x="113" y="44"/>
                  </a:cubicBezTo>
                  <a:cubicBezTo>
                    <a:pt x="104" y="42"/>
                    <a:pt x="108" y="28"/>
                    <a:pt x="117" y="30"/>
                  </a:cubicBezTo>
                  <a:cubicBezTo>
                    <a:pt x="136" y="33"/>
                    <a:pt x="153" y="45"/>
                    <a:pt x="165" y="60"/>
                  </a:cubicBezTo>
                  <a:cubicBezTo>
                    <a:pt x="185" y="50"/>
                    <a:pt x="207" y="43"/>
                    <a:pt x="227" y="37"/>
                  </a:cubicBezTo>
                  <a:cubicBezTo>
                    <a:pt x="236" y="34"/>
                    <a:pt x="240" y="49"/>
                    <a:pt x="231" y="5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2" name="组合 41"/>
          <p:cNvGrpSpPr>
            <a:grpSpLocks noChangeAspect="1"/>
          </p:cNvGrpSpPr>
          <p:nvPr/>
        </p:nvGrpSpPr>
        <p:grpSpPr>
          <a:xfrm>
            <a:off x="6232715" y="4527812"/>
            <a:ext cx="396000" cy="396000"/>
            <a:chOff x="467544" y="339502"/>
            <a:chExt cx="1186377" cy="1188041"/>
          </a:xfrm>
          <a:solidFill>
            <a:schemeClr val="accent2"/>
          </a:solidFill>
        </p:grpSpPr>
        <p:sp>
          <p:nvSpPr>
            <p:cNvPr id="43" name="Freeform 230"/>
            <p:cNvSpPr/>
            <p:nvPr/>
          </p:nvSpPr>
          <p:spPr bwMode="auto">
            <a:xfrm>
              <a:off x="467544" y="339502"/>
              <a:ext cx="1186377" cy="1188041"/>
            </a:xfrm>
            <a:custGeom>
              <a:avLst/>
              <a:gdLst>
                <a:gd name="T0" fmla="*/ 554 w 713"/>
                <a:gd name="T1" fmla="*/ 60 h 714"/>
                <a:gd name="T2" fmla="*/ 356 w 713"/>
                <a:gd name="T3" fmla="*/ 0 h 714"/>
                <a:gd name="T4" fmla="*/ 46 w 713"/>
                <a:gd name="T5" fmla="*/ 182 h 714"/>
                <a:gd name="T6" fmla="*/ 0 w 713"/>
                <a:gd name="T7" fmla="*/ 357 h 714"/>
                <a:gd name="T8" fmla="*/ 44 w 713"/>
                <a:gd name="T9" fmla="*/ 529 h 714"/>
                <a:gd name="T10" fmla="*/ 356 w 713"/>
                <a:gd name="T11" fmla="*/ 714 h 714"/>
                <a:gd name="T12" fmla="*/ 631 w 713"/>
                <a:gd name="T13" fmla="*/ 585 h 714"/>
                <a:gd name="T14" fmla="*/ 713 w 713"/>
                <a:gd name="T15" fmla="*/ 357 h 714"/>
                <a:gd name="T16" fmla="*/ 554 w 713"/>
                <a:gd name="T17" fmla="*/ 60 h 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3" h="714">
                  <a:moveTo>
                    <a:pt x="554" y="60"/>
                  </a:moveTo>
                  <a:cubicBezTo>
                    <a:pt x="498" y="22"/>
                    <a:pt x="430" y="0"/>
                    <a:pt x="356" y="0"/>
                  </a:cubicBezTo>
                  <a:cubicBezTo>
                    <a:pt x="223" y="0"/>
                    <a:pt x="107" y="73"/>
                    <a:pt x="46" y="182"/>
                  </a:cubicBezTo>
                  <a:cubicBezTo>
                    <a:pt x="16" y="234"/>
                    <a:pt x="0" y="293"/>
                    <a:pt x="0" y="357"/>
                  </a:cubicBezTo>
                  <a:cubicBezTo>
                    <a:pt x="0" y="419"/>
                    <a:pt x="16" y="478"/>
                    <a:pt x="44" y="529"/>
                  </a:cubicBezTo>
                  <a:cubicBezTo>
                    <a:pt x="104" y="639"/>
                    <a:pt x="222" y="714"/>
                    <a:pt x="356" y="714"/>
                  </a:cubicBezTo>
                  <a:cubicBezTo>
                    <a:pt x="467" y="714"/>
                    <a:pt x="565" y="663"/>
                    <a:pt x="631" y="585"/>
                  </a:cubicBezTo>
                  <a:cubicBezTo>
                    <a:pt x="682" y="523"/>
                    <a:pt x="713" y="444"/>
                    <a:pt x="713" y="357"/>
                  </a:cubicBezTo>
                  <a:cubicBezTo>
                    <a:pt x="713" y="233"/>
                    <a:pt x="650" y="124"/>
                    <a:pt x="554" y="60"/>
                  </a:cubicBezTo>
                  <a:close/>
                </a:path>
              </a:pathLst>
            </a:custGeom>
            <a:solidFill>
              <a:srgbClr val="FF7F7F"/>
            </a:solidFill>
            <a:ln w="9525">
              <a:noFill/>
              <a:round/>
            </a:ln>
          </p:spPr>
          <p:txBody>
            <a:bodyPr vert="horz" wrap="square" lIns="91440" tIns="45720" rIns="91440" bIns="45720" numCol="1" anchor="t" anchorCtr="0" compatLnSpc="1"/>
            <a:lstStyle/>
            <a:p>
              <a:endParaRPr lang="zh-CN" altLang="en-US"/>
            </a:p>
          </p:txBody>
        </p:sp>
        <p:sp>
          <p:nvSpPr>
            <p:cNvPr id="44" name="Freeform 319"/>
            <p:cNvSpPr>
              <a:spLocks noEditPoints="1"/>
            </p:cNvSpPr>
            <p:nvPr/>
          </p:nvSpPr>
          <p:spPr bwMode="auto">
            <a:xfrm>
              <a:off x="748746" y="449320"/>
              <a:ext cx="625635" cy="908502"/>
            </a:xfrm>
            <a:custGeom>
              <a:avLst/>
              <a:gdLst>
                <a:gd name="T0" fmla="*/ 376 w 376"/>
                <a:gd name="T1" fmla="*/ 516 h 546"/>
                <a:gd name="T2" fmla="*/ 345 w 376"/>
                <a:gd name="T3" fmla="*/ 485 h 546"/>
                <a:gd name="T4" fmla="*/ 251 w 376"/>
                <a:gd name="T5" fmla="*/ 485 h 546"/>
                <a:gd name="T6" fmla="*/ 338 w 376"/>
                <a:gd name="T7" fmla="*/ 351 h 546"/>
                <a:gd name="T8" fmla="*/ 231 w 376"/>
                <a:gd name="T9" fmla="*/ 203 h 546"/>
                <a:gd name="T10" fmla="*/ 318 w 376"/>
                <a:gd name="T11" fmla="*/ 49 h 546"/>
                <a:gd name="T12" fmla="*/ 318 w 376"/>
                <a:gd name="T13" fmla="*/ 18 h 546"/>
                <a:gd name="T14" fmla="*/ 285 w 376"/>
                <a:gd name="T15" fmla="*/ 0 h 546"/>
                <a:gd name="T16" fmla="*/ 259 w 376"/>
                <a:gd name="T17" fmla="*/ 18 h 546"/>
                <a:gd name="T18" fmla="*/ 127 w 376"/>
                <a:gd name="T19" fmla="*/ 259 h 546"/>
                <a:gd name="T20" fmla="*/ 136 w 376"/>
                <a:gd name="T21" fmla="*/ 277 h 546"/>
                <a:gd name="T22" fmla="*/ 126 w 376"/>
                <a:gd name="T23" fmla="*/ 300 h 546"/>
                <a:gd name="T24" fmla="*/ 145 w 376"/>
                <a:gd name="T25" fmla="*/ 310 h 546"/>
                <a:gd name="T26" fmla="*/ 162 w 376"/>
                <a:gd name="T27" fmla="*/ 291 h 546"/>
                <a:gd name="T28" fmla="*/ 183 w 376"/>
                <a:gd name="T29" fmla="*/ 289 h 546"/>
                <a:gd name="T30" fmla="*/ 214 w 376"/>
                <a:gd name="T31" fmla="*/ 235 h 546"/>
                <a:gd name="T32" fmla="*/ 298 w 376"/>
                <a:gd name="T33" fmla="*/ 345 h 546"/>
                <a:gd name="T34" fmla="*/ 242 w 376"/>
                <a:gd name="T35" fmla="*/ 443 h 546"/>
                <a:gd name="T36" fmla="*/ 125 w 376"/>
                <a:gd name="T37" fmla="*/ 443 h 546"/>
                <a:gd name="T38" fmla="*/ 104 w 376"/>
                <a:gd name="T39" fmla="*/ 464 h 546"/>
                <a:gd name="T40" fmla="*/ 125 w 376"/>
                <a:gd name="T41" fmla="*/ 485 h 546"/>
                <a:gd name="T42" fmla="*/ 125 w 376"/>
                <a:gd name="T43" fmla="*/ 485 h 546"/>
                <a:gd name="T44" fmla="*/ 30 w 376"/>
                <a:gd name="T45" fmla="*/ 485 h 546"/>
                <a:gd name="T46" fmla="*/ 30 w 376"/>
                <a:gd name="T47" fmla="*/ 485 h 546"/>
                <a:gd name="T48" fmla="*/ 30 w 376"/>
                <a:gd name="T49" fmla="*/ 485 h 546"/>
                <a:gd name="T50" fmla="*/ 0 w 376"/>
                <a:gd name="T51" fmla="*/ 516 h 546"/>
                <a:gd name="T52" fmla="*/ 30 w 376"/>
                <a:gd name="T53" fmla="*/ 546 h 546"/>
                <a:gd name="T54" fmla="*/ 345 w 376"/>
                <a:gd name="T55" fmla="*/ 546 h 546"/>
                <a:gd name="T56" fmla="*/ 376 w 376"/>
                <a:gd name="T57" fmla="*/ 516 h 546"/>
                <a:gd name="T58" fmla="*/ 176 w 376"/>
                <a:gd name="T59" fmla="*/ 394 h 546"/>
                <a:gd name="T60" fmla="*/ 158 w 376"/>
                <a:gd name="T61" fmla="*/ 399 h 546"/>
                <a:gd name="T62" fmla="*/ 35 w 376"/>
                <a:gd name="T63" fmla="*/ 332 h 546"/>
                <a:gd name="T64" fmla="*/ 30 w 376"/>
                <a:gd name="T65" fmla="*/ 314 h 546"/>
                <a:gd name="T66" fmla="*/ 48 w 376"/>
                <a:gd name="T67" fmla="*/ 308 h 546"/>
                <a:gd name="T68" fmla="*/ 48 w 376"/>
                <a:gd name="T69" fmla="*/ 308 h 546"/>
                <a:gd name="T70" fmla="*/ 48 w 376"/>
                <a:gd name="T71" fmla="*/ 308 h 546"/>
                <a:gd name="T72" fmla="*/ 171 w 376"/>
                <a:gd name="T73" fmla="*/ 376 h 546"/>
                <a:gd name="T74" fmla="*/ 176 w 376"/>
                <a:gd name="T75" fmla="*/ 394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6" h="546">
                  <a:moveTo>
                    <a:pt x="376" y="516"/>
                  </a:moveTo>
                  <a:cubicBezTo>
                    <a:pt x="376" y="499"/>
                    <a:pt x="362" y="485"/>
                    <a:pt x="345" y="485"/>
                  </a:cubicBezTo>
                  <a:cubicBezTo>
                    <a:pt x="251" y="485"/>
                    <a:pt x="251" y="485"/>
                    <a:pt x="251" y="485"/>
                  </a:cubicBezTo>
                  <a:cubicBezTo>
                    <a:pt x="299" y="485"/>
                    <a:pt x="338" y="393"/>
                    <a:pt x="338" y="351"/>
                  </a:cubicBezTo>
                  <a:cubicBezTo>
                    <a:pt x="338" y="284"/>
                    <a:pt x="294" y="226"/>
                    <a:pt x="231" y="203"/>
                  </a:cubicBezTo>
                  <a:cubicBezTo>
                    <a:pt x="318" y="49"/>
                    <a:pt x="318" y="49"/>
                    <a:pt x="318" y="49"/>
                  </a:cubicBezTo>
                  <a:cubicBezTo>
                    <a:pt x="318" y="18"/>
                    <a:pt x="318" y="18"/>
                    <a:pt x="318" y="18"/>
                  </a:cubicBezTo>
                  <a:cubicBezTo>
                    <a:pt x="285" y="0"/>
                    <a:pt x="285" y="0"/>
                    <a:pt x="285" y="0"/>
                  </a:cubicBezTo>
                  <a:cubicBezTo>
                    <a:pt x="259" y="18"/>
                    <a:pt x="259" y="18"/>
                    <a:pt x="259" y="18"/>
                  </a:cubicBezTo>
                  <a:cubicBezTo>
                    <a:pt x="127" y="259"/>
                    <a:pt x="127" y="259"/>
                    <a:pt x="127" y="259"/>
                  </a:cubicBezTo>
                  <a:cubicBezTo>
                    <a:pt x="127" y="259"/>
                    <a:pt x="138" y="267"/>
                    <a:pt x="136" y="277"/>
                  </a:cubicBezTo>
                  <a:cubicBezTo>
                    <a:pt x="134" y="287"/>
                    <a:pt x="126" y="300"/>
                    <a:pt x="126" y="300"/>
                  </a:cubicBezTo>
                  <a:cubicBezTo>
                    <a:pt x="145" y="310"/>
                    <a:pt x="145" y="310"/>
                    <a:pt x="145" y="310"/>
                  </a:cubicBezTo>
                  <a:cubicBezTo>
                    <a:pt x="145" y="310"/>
                    <a:pt x="155" y="293"/>
                    <a:pt x="162" y="291"/>
                  </a:cubicBezTo>
                  <a:cubicBezTo>
                    <a:pt x="169" y="290"/>
                    <a:pt x="183" y="289"/>
                    <a:pt x="183" y="289"/>
                  </a:cubicBezTo>
                  <a:cubicBezTo>
                    <a:pt x="214" y="235"/>
                    <a:pt x="214" y="235"/>
                    <a:pt x="214" y="235"/>
                  </a:cubicBezTo>
                  <a:cubicBezTo>
                    <a:pt x="263" y="251"/>
                    <a:pt x="298" y="295"/>
                    <a:pt x="298" y="345"/>
                  </a:cubicBezTo>
                  <a:cubicBezTo>
                    <a:pt x="298" y="386"/>
                    <a:pt x="275" y="422"/>
                    <a:pt x="242" y="443"/>
                  </a:cubicBezTo>
                  <a:cubicBezTo>
                    <a:pt x="125" y="443"/>
                    <a:pt x="125" y="443"/>
                    <a:pt x="125" y="443"/>
                  </a:cubicBezTo>
                  <a:cubicBezTo>
                    <a:pt x="114" y="443"/>
                    <a:pt x="104" y="452"/>
                    <a:pt x="104" y="464"/>
                  </a:cubicBezTo>
                  <a:cubicBezTo>
                    <a:pt x="104" y="476"/>
                    <a:pt x="113" y="485"/>
                    <a:pt x="125" y="485"/>
                  </a:cubicBezTo>
                  <a:cubicBezTo>
                    <a:pt x="125" y="485"/>
                    <a:pt x="125" y="485"/>
                    <a:pt x="125" y="485"/>
                  </a:cubicBezTo>
                  <a:cubicBezTo>
                    <a:pt x="30" y="485"/>
                    <a:pt x="30" y="485"/>
                    <a:pt x="30" y="485"/>
                  </a:cubicBezTo>
                  <a:cubicBezTo>
                    <a:pt x="30" y="485"/>
                    <a:pt x="30" y="485"/>
                    <a:pt x="30" y="485"/>
                  </a:cubicBezTo>
                  <a:cubicBezTo>
                    <a:pt x="30" y="485"/>
                    <a:pt x="30" y="485"/>
                    <a:pt x="30" y="485"/>
                  </a:cubicBezTo>
                  <a:cubicBezTo>
                    <a:pt x="13" y="485"/>
                    <a:pt x="0" y="499"/>
                    <a:pt x="0" y="516"/>
                  </a:cubicBezTo>
                  <a:cubicBezTo>
                    <a:pt x="0" y="532"/>
                    <a:pt x="13" y="546"/>
                    <a:pt x="30" y="546"/>
                  </a:cubicBezTo>
                  <a:cubicBezTo>
                    <a:pt x="345" y="546"/>
                    <a:pt x="345" y="546"/>
                    <a:pt x="345" y="546"/>
                  </a:cubicBezTo>
                  <a:cubicBezTo>
                    <a:pt x="362" y="546"/>
                    <a:pt x="376" y="532"/>
                    <a:pt x="376" y="516"/>
                  </a:cubicBezTo>
                  <a:close/>
                  <a:moveTo>
                    <a:pt x="176" y="394"/>
                  </a:moveTo>
                  <a:cubicBezTo>
                    <a:pt x="173" y="400"/>
                    <a:pt x="165" y="403"/>
                    <a:pt x="158" y="399"/>
                  </a:cubicBezTo>
                  <a:cubicBezTo>
                    <a:pt x="35" y="332"/>
                    <a:pt x="35" y="332"/>
                    <a:pt x="35" y="332"/>
                  </a:cubicBezTo>
                  <a:cubicBezTo>
                    <a:pt x="29" y="328"/>
                    <a:pt x="27" y="320"/>
                    <a:pt x="30" y="314"/>
                  </a:cubicBezTo>
                  <a:cubicBezTo>
                    <a:pt x="34" y="307"/>
                    <a:pt x="42" y="305"/>
                    <a:pt x="48" y="308"/>
                  </a:cubicBezTo>
                  <a:cubicBezTo>
                    <a:pt x="48" y="308"/>
                    <a:pt x="48" y="308"/>
                    <a:pt x="48" y="308"/>
                  </a:cubicBezTo>
                  <a:cubicBezTo>
                    <a:pt x="48" y="308"/>
                    <a:pt x="48" y="308"/>
                    <a:pt x="48" y="308"/>
                  </a:cubicBezTo>
                  <a:cubicBezTo>
                    <a:pt x="171" y="376"/>
                    <a:pt x="171" y="376"/>
                    <a:pt x="171" y="376"/>
                  </a:cubicBezTo>
                  <a:cubicBezTo>
                    <a:pt x="178" y="379"/>
                    <a:pt x="180" y="387"/>
                    <a:pt x="176" y="394"/>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5" name="组合 44"/>
          <p:cNvGrpSpPr>
            <a:grpSpLocks noChangeAspect="1"/>
          </p:cNvGrpSpPr>
          <p:nvPr/>
        </p:nvGrpSpPr>
        <p:grpSpPr>
          <a:xfrm>
            <a:off x="7352207" y="4527812"/>
            <a:ext cx="396000" cy="396000"/>
            <a:chOff x="2254585" y="392649"/>
            <a:chExt cx="1186377" cy="1186377"/>
          </a:xfrm>
          <a:solidFill>
            <a:schemeClr val="bg1"/>
          </a:solidFill>
        </p:grpSpPr>
        <p:sp>
          <p:nvSpPr>
            <p:cNvPr id="46" name="Freeform 237"/>
            <p:cNvSpPr/>
            <p:nvPr/>
          </p:nvSpPr>
          <p:spPr bwMode="auto">
            <a:xfrm>
              <a:off x="2254585" y="392649"/>
              <a:ext cx="1186377" cy="1186377"/>
            </a:xfrm>
            <a:custGeom>
              <a:avLst/>
              <a:gdLst>
                <a:gd name="T0" fmla="*/ 555 w 713"/>
                <a:gd name="T1" fmla="*/ 60 h 713"/>
                <a:gd name="T2" fmla="*/ 357 w 713"/>
                <a:gd name="T3" fmla="*/ 0 h 713"/>
                <a:gd name="T4" fmla="*/ 46 w 713"/>
                <a:gd name="T5" fmla="*/ 181 h 713"/>
                <a:gd name="T6" fmla="*/ 0 w 713"/>
                <a:gd name="T7" fmla="*/ 356 h 713"/>
                <a:gd name="T8" fmla="*/ 44 w 713"/>
                <a:gd name="T9" fmla="*/ 528 h 713"/>
                <a:gd name="T10" fmla="*/ 357 w 713"/>
                <a:gd name="T11" fmla="*/ 713 h 713"/>
                <a:gd name="T12" fmla="*/ 631 w 713"/>
                <a:gd name="T13" fmla="*/ 584 h 713"/>
                <a:gd name="T14" fmla="*/ 713 w 713"/>
                <a:gd name="T15" fmla="*/ 356 h 713"/>
                <a:gd name="T16" fmla="*/ 555 w 713"/>
                <a:gd name="T17" fmla="*/ 60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3" h="713">
                  <a:moveTo>
                    <a:pt x="555" y="60"/>
                  </a:moveTo>
                  <a:cubicBezTo>
                    <a:pt x="498" y="22"/>
                    <a:pt x="430" y="0"/>
                    <a:pt x="357" y="0"/>
                  </a:cubicBezTo>
                  <a:cubicBezTo>
                    <a:pt x="223" y="0"/>
                    <a:pt x="107" y="73"/>
                    <a:pt x="46" y="181"/>
                  </a:cubicBezTo>
                  <a:cubicBezTo>
                    <a:pt x="17" y="233"/>
                    <a:pt x="0" y="293"/>
                    <a:pt x="0" y="356"/>
                  </a:cubicBezTo>
                  <a:cubicBezTo>
                    <a:pt x="0" y="419"/>
                    <a:pt x="16" y="477"/>
                    <a:pt x="44" y="528"/>
                  </a:cubicBezTo>
                  <a:cubicBezTo>
                    <a:pt x="105" y="638"/>
                    <a:pt x="222" y="713"/>
                    <a:pt x="357" y="713"/>
                  </a:cubicBezTo>
                  <a:cubicBezTo>
                    <a:pt x="467" y="713"/>
                    <a:pt x="566" y="663"/>
                    <a:pt x="631" y="584"/>
                  </a:cubicBezTo>
                  <a:cubicBezTo>
                    <a:pt x="682" y="522"/>
                    <a:pt x="713" y="443"/>
                    <a:pt x="713" y="356"/>
                  </a:cubicBezTo>
                  <a:cubicBezTo>
                    <a:pt x="713" y="233"/>
                    <a:pt x="650" y="124"/>
                    <a:pt x="555" y="60"/>
                  </a:cubicBezTo>
                  <a:close/>
                </a:path>
              </a:pathLst>
            </a:custGeom>
            <a:solidFill>
              <a:srgbClr val="FF7F7F"/>
            </a:solidFill>
            <a:ln w="9525">
              <a:noFill/>
              <a:round/>
            </a:ln>
          </p:spPr>
          <p:txBody>
            <a:bodyPr vert="horz" wrap="square" lIns="91440" tIns="45720" rIns="91440" bIns="45720" numCol="1" anchor="t" anchorCtr="0" compatLnSpc="1"/>
            <a:lstStyle/>
            <a:p>
              <a:endParaRPr lang="zh-CN" altLang="en-US"/>
            </a:p>
          </p:txBody>
        </p:sp>
        <p:sp>
          <p:nvSpPr>
            <p:cNvPr id="47" name="Rectangle 322"/>
            <p:cNvSpPr>
              <a:spLocks noChangeArrowheads="1"/>
            </p:cNvSpPr>
            <p:nvPr/>
          </p:nvSpPr>
          <p:spPr bwMode="auto">
            <a:xfrm>
              <a:off x="2680550" y="559041"/>
              <a:ext cx="327793" cy="9983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8" name="Freeform 323"/>
            <p:cNvSpPr>
              <a:spLocks noEditPoints="1"/>
            </p:cNvSpPr>
            <p:nvPr/>
          </p:nvSpPr>
          <p:spPr bwMode="auto">
            <a:xfrm>
              <a:off x="2565739" y="688827"/>
              <a:ext cx="557414" cy="675553"/>
            </a:xfrm>
            <a:custGeom>
              <a:avLst/>
              <a:gdLst>
                <a:gd name="T0" fmla="*/ 307 w 335"/>
                <a:gd name="T1" fmla="*/ 92 h 406"/>
                <a:gd name="T2" fmla="*/ 233 w 335"/>
                <a:gd name="T3" fmla="*/ 52 h 406"/>
                <a:gd name="T4" fmla="*/ 233 w 335"/>
                <a:gd name="T5" fmla="*/ 0 h 406"/>
                <a:gd name="T6" fmla="*/ 102 w 335"/>
                <a:gd name="T7" fmla="*/ 0 h 406"/>
                <a:gd name="T8" fmla="*/ 102 w 335"/>
                <a:gd name="T9" fmla="*/ 52 h 406"/>
                <a:gd name="T10" fmla="*/ 28 w 335"/>
                <a:gd name="T11" fmla="*/ 92 h 406"/>
                <a:gd name="T12" fmla="*/ 0 w 335"/>
                <a:gd name="T13" fmla="*/ 183 h 406"/>
                <a:gd name="T14" fmla="*/ 0 w 335"/>
                <a:gd name="T15" fmla="*/ 406 h 406"/>
                <a:gd name="T16" fmla="*/ 335 w 335"/>
                <a:gd name="T17" fmla="*/ 406 h 406"/>
                <a:gd name="T18" fmla="*/ 335 w 335"/>
                <a:gd name="T19" fmla="*/ 183 h 406"/>
                <a:gd name="T20" fmla="*/ 307 w 335"/>
                <a:gd name="T21" fmla="*/ 92 h 406"/>
                <a:gd name="T22" fmla="*/ 51 w 335"/>
                <a:gd name="T23" fmla="*/ 371 h 406"/>
                <a:gd name="T24" fmla="*/ 30 w 335"/>
                <a:gd name="T25" fmla="*/ 357 h 406"/>
                <a:gd name="T26" fmla="*/ 51 w 335"/>
                <a:gd name="T27" fmla="*/ 343 h 406"/>
                <a:gd name="T28" fmla="*/ 71 w 335"/>
                <a:gd name="T29" fmla="*/ 357 h 406"/>
                <a:gd name="T30" fmla="*/ 51 w 335"/>
                <a:gd name="T31" fmla="*/ 371 h 406"/>
                <a:gd name="T32" fmla="*/ 74 w 335"/>
                <a:gd name="T33" fmla="*/ 122 h 406"/>
                <a:gd name="T34" fmla="*/ 140 w 335"/>
                <a:gd name="T35" fmla="*/ 122 h 406"/>
                <a:gd name="T36" fmla="*/ 140 w 335"/>
                <a:gd name="T37" fmla="*/ 55 h 406"/>
                <a:gd name="T38" fmla="*/ 194 w 335"/>
                <a:gd name="T39" fmla="*/ 55 h 406"/>
                <a:gd name="T40" fmla="*/ 194 w 335"/>
                <a:gd name="T41" fmla="*/ 122 h 406"/>
                <a:gd name="T42" fmla="*/ 260 w 335"/>
                <a:gd name="T43" fmla="*/ 122 h 406"/>
                <a:gd name="T44" fmla="*/ 260 w 335"/>
                <a:gd name="T45" fmla="*/ 175 h 406"/>
                <a:gd name="T46" fmla="*/ 194 w 335"/>
                <a:gd name="T47" fmla="*/ 175 h 406"/>
                <a:gd name="T48" fmla="*/ 194 w 335"/>
                <a:gd name="T49" fmla="*/ 242 h 406"/>
                <a:gd name="T50" fmla="*/ 140 w 335"/>
                <a:gd name="T51" fmla="*/ 242 h 406"/>
                <a:gd name="T52" fmla="*/ 140 w 335"/>
                <a:gd name="T53" fmla="*/ 175 h 406"/>
                <a:gd name="T54" fmla="*/ 74 w 335"/>
                <a:gd name="T55" fmla="*/ 175 h 406"/>
                <a:gd name="T56" fmla="*/ 74 w 335"/>
                <a:gd name="T57" fmla="*/ 122 h 406"/>
                <a:gd name="T58" fmla="*/ 286 w 335"/>
                <a:gd name="T59" fmla="*/ 356 h 406"/>
                <a:gd name="T60" fmla="*/ 239 w 335"/>
                <a:gd name="T61" fmla="*/ 350 h 406"/>
                <a:gd name="T62" fmla="*/ 239 w 335"/>
                <a:gd name="T63" fmla="*/ 337 h 406"/>
                <a:gd name="T64" fmla="*/ 235 w 335"/>
                <a:gd name="T65" fmla="*/ 337 h 406"/>
                <a:gd name="T66" fmla="*/ 221 w 335"/>
                <a:gd name="T67" fmla="*/ 336 h 406"/>
                <a:gd name="T68" fmla="*/ 221 w 335"/>
                <a:gd name="T69" fmla="*/ 336 h 406"/>
                <a:gd name="T70" fmla="*/ 168 w 335"/>
                <a:gd name="T71" fmla="*/ 357 h 406"/>
                <a:gd name="T72" fmla="*/ 115 w 335"/>
                <a:gd name="T73" fmla="*/ 336 h 406"/>
                <a:gd name="T74" fmla="*/ 152 w 335"/>
                <a:gd name="T75" fmla="*/ 317 h 406"/>
                <a:gd name="T76" fmla="*/ 139 w 335"/>
                <a:gd name="T77" fmla="*/ 311 h 406"/>
                <a:gd name="T78" fmla="*/ 127 w 335"/>
                <a:gd name="T79" fmla="*/ 313 h 406"/>
                <a:gd name="T80" fmla="*/ 105 w 335"/>
                <a:gd name="T81" fmla="*/ 304 h 406"/>
                <a:gd name="T82" fmla="*/ 105 w 335"/>
                <a:gd name="T83" fmla="*/ 273 h 406"/>
                <a:gd name="T84" fmla="*/ 127 w 335"/>
                <a:gd name="T85" fmla="*/ 263 h 406"/>
                <a:gd name="T86" fmla="*/ 155 w 335"/>
                <a:gd name="T87" fmla="*/ 286 h 406"/>
                <a:gd name="T88" fmla="*/ 159 w 335"/>
                <a:gd name="T89" fmla="*/ 286 h 406"/>
                <a:gd name="T90" fmla="*/ 184 w 335"/>
                <a:gd name="T91" fmla="*/ 301 h 406"/>
                <a:gd name="T92" fmla="*/ 169 w 335"/>
                <a:gd name="T93" fmla="*/ 316 h 406"/>
                <a:gd name="T94" fmla="*/ 201 w 335"/>
                <a:gd name="T95" fmla="*/ 320 h 406"/>
                <a:gd name="T96" fmla="*/ 201 w 335"/>
                <a:gd name="T97" fmla="*/ 320 h 406"/>
                <a:gd name="T98" fmla="*/ 235 w 335"/>
                <a:gd name="T99" fmla="*/ 303 h 406"/>
                <a:gd name="T100" fmla="*/ 245 w 335"/>
                <a:gd name="T101" fmla="*/ 304 h 406"/>
                <a:gd name="T102" fmla="*/ 261 w 335"/>
                <a:gd name="T103" fmla="*/ 309 h 406"/>
                <a:gd name="T104" fmla="*/ 264 w 335"/>
                <a:gd name="T105" fmla="*/ 311 h 406"/>
                <a:gd name="T106" fmla="*/ 269 w 335"/>
                <a:gd name="T107" fmla="*/ 309 h 406"/>
                <a:gd name="T108" fmla="*/ 316 w 335"/>
                <a:gd name="T109" fmla="*/ 316 h 406"/>
                <a:gd name="T110" fmla="*/ 286 w 335"/>
                <a:gd name="T111" fmla="*/ 356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5" h="406">
                  <a:moveTo>
                    <a:pt x="307" y="92"/>
                  </a:moveTo>
                  <a:cubicBezTo>
                    <a:pt x="288" y="68"/>
                    <a:pt x="263" y="55"/>
                    <a:pt x="233" y="52"/>
                  </a:cubicBezTo>
                  <a:cubicBezTo>
                    <a:pt x="233" y="0"/>
                    <a:pt x="233" y="0"/>
                    <a:pt x="233" y="0"/>
                  </a:cubicBezTo>
                  <a:cubicBezTo>
                    <a:pt x="102" y="0"/>
                    <a:pt x="102" y="0"/>
                    <a:pt x="102" y="0"/>
                  </a:cubicBezTo>
                  <a:cubicBezTo>
                    <a:pt x="102" y="52"/>
                    <a:pt x="102" y="52"/>
                    <a:pt x="102" y="52"/>
                  </a:cubicBezTo>
                  <a:cubicBezTo>
                    <a:pt x="71" y="55"/>
                    <a:pt x="47" y="68"/>
                    <a:pt x="28" y="92"/>
                  </a:cubicBezTo>
                  <a:cubicBezTo>
                    <a:pt x="9" y="116"/>
                    <a:pt x="0" y="146"/>
                    <a:pt x="0" y="183"/>
                  </a:cubicBezTo>
                  <a:cubicBezTo>
                    <a:pt x="0" y="406"/>
                    <a:pt x="0" y="406"/>
                    <a:pt x="0" y="406"/>
                  </a:cubicBezTo>
                  <a:cubicBezTo>
                    <a:pt x="335" y="406"/>
                    <a:pt x="335" y="406"/>
                    <a:pt x="335" y="406"/>
                  </a:cubicBezTo>
                  <a:cubicBezTo>
                    <a:pt x="335" y="183"/>
                    <a:pt x="335" y="183"/>
                    <a:pt x="335" y="183"/>
                  </a:cubicBezTo>
                  <a:cubicBezTo>
                    <a:pt x="335" y="146"/>
                    <a:pt x="326" y="116"/>
                    <a:pt x="307" y="92"/>
                  </a:cubicBezTo>
                  <a:close/>
                  <a:moveTo>
                    <a:pt x="51" y="371"/>
                  </a:moveTo>
                  <a:cubicBezTo>
                    <a:pt x="39" y="371"/>
                    <a:pt x="30" y="364"/>
                    <a:pt x="30" y="357"/>
                  </a:cubicBezTo>
                  <a:cubicBezTo>
                    <a:pt x="30" y="350"/>
                    <a:pt x="39" y="343"/>
                    <a:pt x="51" y="343"/>
                  </a:cubicBezTo>
                  <a:cubicBezTo>
                    <a:pt x="62" y="343"/>
                    <a:pt x="71" y="350"/>
                    <a:pt x="71" y="357"/>
                  </a:cubicBezTo>
                  <a:cubicBezTo>
                    <a:pt x="71" y="364"/>
                    <a:pt x="62" y="371"/>
                    <a:pt x="51" y="371"/>
                  </a:cubicBezTo>
                  <a:close/>
                  <a:moveTo>
                    <a:pt x="74" y="122"/>
                  </a:moveTo>
                  <a:cubicBezTo>
                    <a:pt x="140" y="122"/>
                    <a:pt x="140" y="122"/>
                    <a:pt x="140" y="122"/>
                  </a:cubicBezTo>
                  <a:cubicBezTo>
                    <a:pt x="140" y="55"/>
                    <a:pt x="140" y="55"/>
                    <a:pt x="140" y="55"/>
                  </a:cubicBezTo>
                  <a:cubicBezTo>
                    <a:pt x="194" y="55"/>
                    <a:pt x="194" y="55"/>
                    <a:pt x="194" y="55"/>
                  </a:cubicBezTo>
                  <a:cubicBezTo>
                    <a:pt x="194" y="122"/>
                    <a:pt x="194" y="122"/>
                    <a:pt x="194" y="122"/>
                  </a:cubicBezTo>
                  <a:cubicBezTo>
                    <a:pt x="260" y="122"/>
                    <a:pt x="260" y="122"/>
                    <a:pt x="260" y="122"/>
                  </a:cubicBezTo>
                  <a:cubicBezTo>
                    <a:pt x="260" y="175"/>
                    <a:pt x="260" y="175"/>
                    <a:pt x="260" y="175"/>
                  </a:cubicBezTo>
                  <a:cubicBezTo>
                    <a:pt x="194" y="175"/>
                    <a:pt x="194" y="175"/>
                    <a:pt x="194" y="175"/>
                  </a:cubicBezTo>
                  <a:cubicBezTo>
                    <a:pt x="194" y="242"/>
                    <a:pt x="194" y="242"/>
                    <a:pt x="194" y="242"/>
                  </a:cubicBezTo>
                  <a:cubicBezTo>
                    <a:pt x="140" y="242"/>
                    <a:pt x="140" y="242"/>
                    <a:pt x="140" y="242"/>
                  </a:cubicBezTo>
                  <a:cubicBezTo>
                    <a:pt x="140" y="175"/>
                    <a:pt x="140" y="175"/>
                    <a:pt x="140" y="175"/>
                  </a:cubicBezTo>
                  <a:cubicBezTo>
                    <a:pt x="74" y="175"/>
                    <a:pt x="74" y="175"/>
                    <a:pt x="74" y="175"/>
                  </a:cubicBezTo>
                  <a:lnTo>
                    <a:pt x="74" y="122"/>
                  </a:lnTo>
                  <a:close/>
                  <a:moveTo>
                    <a:pt x="286" y="356"/>
                  </a:moveTo>
                  <a:cubicBezTo>
                    <a:pt x="265" y="366"/>
                    <a:pt x="244" y="363"/>
                    <a:pt x="239" y="350"/>
                  </a:cubicBezTo>
                  <a:cubicBezTo>
                    <a:pt x="237" y="346"/>
                    <a:pt x="237" y="341"/>
                    <a:pt x="239" y="337"/>
                  </a:cubicBezTo>
                  <a:cubicBezTo>
                    <a:pt x="238" y="337"/>
                    <a:pt x="236" y="337"/>
                    <a:pt x="235" y="337"/>
                  </a:cubicBezTo>
                  <a:cubicBezTo>
                    <a:pt x="230" y="337"/>
                    <a:pt x="225" y="337"/>
                    <a:pt x="221" y="336"/>
                  </a:cubicBezTo>
                  <a:cubicBezTo>
                    <a:pt x="221" y="336"/>
                    <a:pt x="221" y="336"/>
                    <a:pt x="221" y="336"/>
                  </a:cubicBezTo>
                  <a:cubicBezTo>
                    <a:pt x="221" y="348"/>
                    <a:pt x="197" y="357"/>
                    <a:pt x="168" y="357"/>
                  </a:cubicBezTo>
                  <a:cubicBezTo>
                    <a:pt x="139" y="357"/>
                    <a:pt x="115" y="348"/>
                    <a:pt x="115" y="336"/>
                  </a:cubicBezTo>
                  <a:cubicBezTo>
                    <a:pt x="115" y="327"/>
                    <a:pt x="131" y="319"/>
                    <a:pt x="152" y="317"/>
                  </a:cubicBezTo>
                  <a:cubicBezTo>
                    <a:pt x="147" y="316"/>
                    <a:pt x="142" y="314"/>
                    <a:pt x="139" y="311"/>
                  </a:cubicBezTo>
                  <a:cubicBezTo>
                    <a:pt x="135" y="312"/>
                    <a:pt x="131" y="313"/>
                    <a:pt x="127" y="313"/>
                  </a:cubicBezTo>
                  <a:cubicBezTo>
                    <a:pt x="118" y="313"/>
                    <a:pt x="111" y="309"/>
                    <a:pt x="105" y="304"/>
                  </a:cubicBezTo>
                  <a:cubicBezTo>
                    <a:pt x="100" y="296"/>
                    <a:pt x="100" y="281"/>
                    <a:pt x="105" y="273"/>
                  </a:cubicBezTo>
                  <a:cubicBezTo>
                    <a:pt x="111" y="267"/>
                    <a:pt x="118" y="263"/>
                    <a:pt x="127" y="263"/>
                  </a:cubicBezTo>
                  <a:cubicBezTo>
                    <a:pt x="142" y="263"/>
                    <a:pt x="154" y="273"/>
                    <a:pt x="155" y="286"/>
                  </a:cubicBezTo>
                  <a:cubicBezTo>
                    <a:pt x="156" y="286"/>
                    <a:pt x="157" y="286"/>
                    <a:pt x="159" y="286"/>
                  </a:cubicBezTo>
                  <a:cubicBezTo>
                    <a:pt x="173" y="286"/>
                    <a:pt x="184" y="293"/>
                    <a:pt x="184" y="301"/>
                  </a:cubicBezTo>
                  <a:cubicBezTo>
                    <a:pt x="184" y="308"/>
                    <a:pt x="178" y="313"/>
                    <a:pt x="169" y="316"/>
                  </a:cubicBezTo>
                  <a:cubicBezTo>
                    <a:pt x="181" y="316"/>
                    <a:pt x="192" y="317"/>
                    <a:pt x="201" y="320"/>
                  </a:cubicBezTo>
                  <a:cubicBezTo>
                    <a:pt x="201" y="320"/>
                    <a:pt x="201" y="320"/>
                    <a:pt x="201" y="320"/>
                  </a:cubicBezTo>
                  <a:cubicBezTo>
                    <a:pt x="201" y="310"/>
                    <a:pt x="216" y="303"/>
                    <a:pt x="235" y="303"/>
                  </a:cubicBezTo>
                  <a:cubicBezTo>
                    <a:pt x="239" y="303"/>
                    <a:pt x="242" y="303"/>
                    <a:pt x="245" y="304"/>
                  </a:cubicBezTo>
                  <a:cubicBezTo>
                    <a:pt x="251" y="305"/>
                    <a:pt x="257" y="306"/>
                    <a:pt x="261" y="309"/>
                  </a:cubicBezTo>
                  <a:cubicBezTo>
                    <a:pt x="262" y="310"/>
                    <a:pt x="263" y="310"/>
                    <a:pt x="264" y="311"/>
                  </a:cubicBezTo>
                  <a:cubicBezTo>
                    <a:pt x="265" y="310"/>
                    <a:pt x="267" y="309"/>
                    <a:pt x="269" y="309"/>
                  </a:cubicBezTo>
                  <a:cubicBezTo>
                    <a:pt x="290" y="299"/>
                    <a:pt x="311" y="303"/>
                    <a:pt x="316" y="316"/>
                  </a:cubicBezTo>
                  <a:cubicBezTo>
                    <a:pt x="321" y="329"/>
                    <a:pt x="308" y="347"/>
                    <a:pt x="286" y="3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9" name="组合 48"/>
          <p:cNvGrpSpPr>
            <a:grpSpLocks noChangeAspect="1"/>
          </p:cNvGrpSpPr>
          <p:nvPr/>
        </p:nvGrpSpPr>
        <p:grpSpPr>
          <a:xfrm>
            <a:off x="7911953" y="4527812"/>
            <a:ext cx="396000" cy="396000"/>
            <a:chOff x="1937429" y="3075806"/>
            <a:chExt cx="1186377" cy="1187209"/>
          </a:xfrm>
          <a:solidFill>
            <a:schemeClr val="bg1"/>
          </a:solidFill>
        </p:grpSpPr>
        <p:sp>
          <p:nvSpPr>
            <p:cNvPr id="50" name="Freeform 228"/>
            <p:cNvSpPr/>
            <p:nvPr/>
          </p:nvSpPr>
          <p:spPr bwMode="auto">
            <a:xfrm>
              <a:off x="1937429" y="3075806"/>
              <a:ext cx="1186377" cy="1187209"/>
            </a:xfrm>
            <a:custGeom>
              <a:avLst/>
              <a:gdLst>
                <a:gd name="T0" fmla="*/ 554 w 713"/>
                <a:gd name="T1" fmla="*/ 60 h 713"/>
                <a:gd name="T2" fmla="*/ 356 w 713"/>
                <a:gd name="T3" fmla="*/ 0 h 713"/>
                <a:gd name="T4" fmla="*/ 46 w 713"/>
                <a:gd name="T5" fmla="*/ 181 h 713"/>
                <a:gd name="T6" fmla="*/ 0 w 713"/>
                <a:gd name="T7" fmla="*/ 356 h 713"/>
                <a:gd name="T8" fmla="*/ 44 w 713"/>
                <a:gd name="T9" fmla="*/ 528 h 713"/>
                <a:gd name="T10" fmla="*/ 356 w 713"/>
                <a:gd name="T11" fmla="*/ 713 h 713"/>
                <a:gd name="T12" fmla="*/ 631 w 713"/>
                <a:gd name="T13" fmla="*/ 584 h 713"/>
                <a:gd name="T14" fmla="*/ 713 w 713"/>
                <a:gd name="T15" fmla="*/ 356 h 713"/>
                <a:gd name="T16" fmla="*/ 554 w 713"/>
                <a:gd name="T17" fmla="*/ 60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3" h="713">
                  <a:moveTo>
                    <a:pt x="554" y="60"/>
                  </a:moveTo>
                  <a:cubicBezTo>
                    <a:pt x="498" y="22"/>
                    <a:pt x="430" y="0"/>
                    <a:pt x="356" y="0"/>
                  </a:cubicBezTo>
                  <a:cubicBezTo>
                    <a:pt x="223" y="0"/>
                    <a:pt x="107" y="73"/>
                    <a:pt x="46" y="181"/>
                  </a:cubicBezTo>
                  <a:cubicBezTo>
                    <a:pt x="16" y="233"/>
                    <a:pt x="0" y="293"/>
                    <a:pt x="0" y="356"/>
                  </a:cubicBezTo>
                  <a:cubicBezTo>
                    <a:pt x="0" y="419"/>
                    <a:pt x="16" y="477"/>
                    <a:pt x="44" y="528"/>
                  </a:cubicBezTo>
                  <a:cubicBezTo>
                    <a:pt x="104" y="638"/>
                    <a:pt x="222" y="713"/>
                    <a:pt x="356" y="713"/>
                  </a:cubicBezTo>
                  <a:cubicBezTo>
                    <a:pt x="467" y="713"/>
                    <a:pt x="565" y="663"/>
                    <a:pt x="631" y="584"/>
                  </a:cubicBezTo>
                  <a:cubicBezTo>
                    <a:pt x="682" y="522"/>
                    <a:pt x="713" y="443"/>
                    <a:pt x="713" y="356"/>
                  </a:cubicBezTo>
                  <a:cubicBezTo>
                    <a:pt x="713" y="233"/>
                    <a:pt x="650" y="124"/>
                    <a:pt x="554" y="60"/>
                  </a:cubicBezTo>
                  <a:close/>
                </a:path>
              </a:pathLst>
            </a:custGeom>
            <a:solidFill>
              <a:srgbClr val="FF7F7F"/>
            </a:solidFill>
            <a:ln w="9525">
              <a:noFill/>
              <a:round/>
            </a:ln>
          </p:spPr>
          <p:txBody>
            <a:bodyPr vert="horz" wrap="square" lIns="91440" tIns="45720" rIns="91440" bIns="45720" numCol="1" anchor="t" anchorCtr="0" compatLnSpc="1"/>
            <a:lstStyle/>
            <a:p>
              <a:endParaRPr lang="zh-CN" altLang="en-US"/>
            </a:p>
          </p:txBody>
        </p:sp>
        <p:sp>
          <p:nvSpPr>
            <p:cNvPr id="51" name="Freeform 295"/>
            <p:cNvSpPr>
              <a:spLocks noEditPoints="1"/>
            </p:cNvSpPr>
            <p:nvPr/>
          </p:nvSpPr>
          <p:spPr bwMode="auto">
            <a:xfrm>
              <a:off x="2180361" y="3566663"/>
              <a:ext cx="703839" cy="498345"/>
            </a:xfrm>
            <a:custGeom>
              <a:avLst/>
              <a:gdLst>
                <a:gd name="T0" fmla="*/ 194 w 423"/>
                <a:gd name="T1" fmla="*/ 65 h 299"/>
                <a:gd name="T2" fmla="*/ 237 w 423"/>
                <a:gd name="T3" fmla="*/ 38 h 299"/>
                <a:gd name="T4" fmla="*/ 224 w 423"/>
                <a:gd name="T5" fmla="*/ 79 h 299"/>
                <a:gd name="T6" fmla="*/ 276 w 423"/>
                <a:gd name="T7" fmla="*/ 66 h 299"/>
                <a:gd name="T8" fmla="*/ 225 w 423"/>
                <a:gd name="T9" fmla="*/ 99 h 299"/>
                <a:gd name="T10" fmla="*/ 294 w 423"/>
                <a:gd name="T11" fmla="*/ 97 h 299"/>
                <a:gd name="T12" fmla="*/ 226 w 423"/>
                <a:gd name="T13" fmla="*/ 119 h 299"/>
                <a:gd name="T14" fmla="*/ 299 w 423"/>
                <a:gd name="T15" fmla="*/ 120 h 299"/>
                <a:gd name="T16" fmla="*/ 226 w 423"/>
                <a:gd name="T17" fmla="*/ 138 h 299"/>
                <a:gd name="T18" fmla="*/ 302 w 423"/>
                <a:gd name="T19" fmla="*/ 145 h 299"/>
                <a:gd name="T20" fmla="*/ 242 w 423"/>
                <a:gd name="T21" fmla="*/ 164 h 299"/>
                <a:gd name="T22" fmla="*/ 303 w 423"/>
                <a:gd name="T23" fmla="*/ 170 h 299"/>
                <a:gd name="T24" fmla="*/ 260 w 423"/>
                <a:gd name="T25" fmla="*/ 195 h 299"/>
                <a:gd name="T26" fmla="*/ 304 w 423"/>
                <a:gd name="T27" fmla="*/ 210 h 299"/>
                <a:gd name="T28" fmla="*/ 303 w 423"/>
                <a:gd name="T29" fmla="*/ 219 h 299"/>
                <a:gd name="T30" fmla="*/ 285 w 423"/>
                <a:gd name="T31" fmla="*/ 241 h 299"/>
                <a:gd name="T32" fmla="*/ 301 w 423"/>
                <a:gd name="T33" fmla="*/ 247 h 299"/>
                <a:gd name="T34" fmla="*/ 226 w 423"/>
                <a:gd name="T35" fmla="*/ 168 h 299"/>
                <a:gd name="T36" fmla="*/ 151 w 423"/>
                <a:gd name="T37" fmla="*/ 257 h 299"/>
                <a:gd name="T38" fmla="*/ 134 w 423"/>
                <a:gd name="T39" fmla="*/ 243 h 299"/>
                <a:gd name="T40" fmla="*/ 149 w 423"/>
                <a:gd name="T41" fmla="*/ 242 h 299"/>
                <a:gd name="T42" fmla="*/ 129 w 423"/>
                <a:gd name="T43" fmla="*/ 218 h 299"/>
                <a:gd name="T44" fmla="*/ 160 w 423"/>
                <a:gd name="T45" fmla="*/ 218 h 299"/>
                <a:gd name="T46" fmla="*/ 128 w 423"/>
                <a:gd name="T47" fmla="*/ 197 h 299"/>
                <a:gd name="T48" fmla="*/ 175 w 423"/>
                <a:gd name="T49" fmla="*/ 192 h 299"/>
                <a:gd name="T50" fmla="*/ 128 w 423"/>
                <a:gd name="T51" fmla="*/ 170 h 299"/>
                <a:gd name="T52" fmla="*/ 187 w 423"/>
                <a:gd name="T53" fmla="*/ 165 h 299"/>
                <a:gd name="T54" fmla="*/ 127 w 423"/>
                <a:gd name="T55" fmla="*/ 146 h 299"/>
                <a:gd name="T56" fmla="*/ 205 w 423"/>
                <a:gd name="T57" fmla="*/ 138 h 299"/>
                <a:gd name="T58" fmla="*/ 129 w 423"/>
                <a:gd name="T59" fmla="*/ 122 h 299"/>
                <a:gd name="T60" fmla="*/ 205 w 423"/>
                <a:gd name="T61" fmla="*/ 118 h 299"/>
                <a:gd name="T62" fmla="*/ 135 w 423"/>
                <a:gd name="T63" fmla="*/ 95 h 299"/>
                <a:gd name="T64" fmla="*/ 205 w 423"/>
                <a:gd name="T65" fmla="*/ 99 h 299"/>
                <a:gd name="T66" fmla="*/ 154 w 423"/>
                <a:gd name="T67" fmla="*/ 60 h 299"/>
                <a:gd name="T68" fmla="*/ 204 w 423"/>
                <a:gd name="T69" fmla="*/ 79 h 299"/>
                <a:gd name="T70" fmla="*/ 198 w 423"/>
                <a:gd name="T71" fmla="*/ 39 h 299"/>
                <a:gd name="T72" fmla="*/ 110 w 423"/>
                <a:gd name="T73" fmla="*/ 62 h 299"/>
                <a:gd name="T74" fmla="*/ 139 w 423"/>
                <a:gd name="T75" fmla="*/ 283 h 299"/>
                <a:gd name="T76" fmla="*/ 315 w 423"/>
                <a:gd name="T77" fmla="*/ 251 h 299"/>
                <a:gd name="T78" fmla="*/ 276 w 423"/>
                <a:gd name="T79" fmla="*/ 26 h 299"/>
                <a:gd name="T80" fmla="*/ 86 w 423"/>
                <a:gd name="T81" fmla="*/ 19 h 299"/>
                <a:gd name="T82" fmla="*/ 0 w 423"/>
                <a:gd name="T83" fmla="*/ 295 h 299"/>
                <a:gd name="T84" fmla="*/ 87 w 423"/>
                <a:gd name="T85" fmla="*/ 140 h 299"/>
                <a:gd name="T86" fmla="*/ 107 w 423"/>
                <a:gd name="T87" fmla="*/ 294 h 299"/>
                <a:gd name="T88" fmla="*/ 328 w 423"/>
                <a:gd name="T89" fmla="*/ 137 h 299"/>
                <a:gd name="T90" fmla="*/ 354 w 423"/>
                <a:gd name="T91" fmla="*/ 295 h 299"/>
                <a:gd name="T92" fmla="*/ 403 w 423"/>
                <a:gd name="T93" fmla="*/ 103 h 299"/>
                <a:gd name="T94" fmla="*/ 214 w 423"/>
                <a:gd name="T95" fmla="*/ 0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23" h="299">
                  <a:moveTo>
                    <a:pt x="198" y="39"/>
                  </a:moveTo>
                  <a:cubicBezTo>
                    <a:pt x="173" y="46"/>
                    <a:pt x="164" y="62"/>
                    <a:pt x="194" y="65"/>
                  </a:cubicBezTo>
                  <a:cubicBezTo>
                    <a:pt x="212" y="59"/>
                    <a:pt x="216" y="57"/>
                    <a:pt x="235" y="65"/>
                  </a:cubicBezTo>
                  <a:cubicBezTo>
                    <a:pt x="265" y="58"/>
                    <a:pt x="256" y="54"/>
                    <a:pt x="237" y="38"/>
                  </a:cubicBezTo>
                  <a:cubicBezTo>
                    <a:pt x="244" y="34"/>
                    <a:pt x="254" y="40"/>
                    <a:pt x="269" y="52"/>
                  </a:cubicBezTo>
                  <a:cubicBezTo>
                    <a:pt x="281" y="60"/>
                    <a:pt x="229" y="79"/>
                    <a:pt x="224" y="79"/>
                  </a:cubicBezTo>
                  <a:cubicBezTo>
                    <a:pt x="225" y="93"/>
                    <a:pt x="225" y="93"/>
                    <a:pt x="225" y="93"/>
                  </a:cubicBezTo>
                  <a:cubicBezTo>
                    <a:pt x="248" y="92"/>
                    <a:pt x="288" y="91"/>
                    <a:pt x="276" y="66"/>
                  </a:cubicBezTo>
                  <a:cubicBezTo>
                    <a:pt x="276" y="51"/>
                    <a:pt x="288" y="64"/>
                    <a:pt x="284" y="81"/>
                  </a:cubicBezTo>
                  <a:cubicBezTo>
                    <a:pt x="279" y="97"/>
                    <a:pt x="246" y="97"/>
                    <a:pt x="225" y="99"/>
                  </a:cubicBezTo>
                  <a:cubicBezTo>
                    <a:pt x="224" y="101"/>
                    <a:pt x="227" y="107"/>
                    <a:pt x="225" y="110"/>
                  </a:cubicBezTo>
                  <a:cubicBezTo>
                    <a:pt x="249" y="114"/>
                    <a:pt x="277" y="120"/>
                    <a:pt x="294" y="97"/>
                  </a:cubicBezTo>
                  <a:cubicBezTo>
                    <a:pt x="295" y="107"/>
                    <a:pt x="295" y="107"/>
                    <a:pt x="295" y="107"/>
                  </a:cubicBezTo>
                  <a:cubicBezTo>
                    <a:pt x="278" y="127"/>
                    <a:pt x="250" y="121"/>
                    <a:pt x="226" y="119"/>
                  </a:cubicBezTo>
                  <a:cubicBezTo>
                    <a:pt x="226" y="123"/>
                    <a:pt x="226" y="124"/>
                    <a:pt x="226" y="129"/>
                  </a:cubicBezTo>
                  <a:cubicBezTo>
                    <a:pt x="248" y="134"/>
                    <a:pt x="272" y="150"/>
                    <a:pt x="299" y="120"/>
                  </a:cubicBezTo>
                  <a:cubicBezTo>
                    <a:pt x="300" y="132"/>
                    <a:pt x="300" y="132"/>
                    <a:pt x="300" y="132"/>
                  </a:cubicBezTo>
                  <a:cubicBezTo>
                    <a:pt x="277" y="154"/>
                    <a:pt x="249" y="145"/>
                    <a:pt x="226" y="138"/>
                  </a:cubicBezTo>
                  <a:cubicBezTo>
                    <a:pt x="227" y="140"/>
                    <a:pt x="227" y="144"/>
                    <a:pt x="227" y="147"/>
                  </a:cubicBezTo>
                  <a:cubicBezTo>
                    <a:pt x="241" y="158"/>
                    <a:pt x="280" y="181"/>
                    <a:pt x="302" y="145"/>
                  </a:cubicBezTo>
                  <a:cubicBezTo>
                    <a:pt x="302" y="156"/>
                    <a:pt x="302" y="156"/>
                    <a:pt x="302" y="156"/>
                  </a:cubicBezTo>
                  <a:cubicBezTo>
                    <a:pt x="281" y="179"/>
                    <a:pt x="259" y="171"/>
                    <a:pt x="242" y="164"/>
                  </a:cubicBezTo>
                  <a:cubicBezTo>
                    <a:pt x="243" y="173"/>
                    <a:pt x="243" y="173"/>
                    <a:pt x="243" y="173"/>
                  </a:cubicBezTo>
                  <a:cubicBezTo>
                    <a:pt x="253" y="192"/>
                    <a:pt x="291" y="199"/>
                    <a:pt x="303" y="170"/>
                  </a:cubicBezTo>
                  <a:cubicBezTo>
                    <a:pt x="303" y="181"/>
                    <a:pt x="303" y="181"/>
                    <a:pt x="303" y="181"/>
                  </a:cubicBezTo>
                  <a:cubicBezTo>
                    <a:pt x="298" y="193"/>
                    <a:pt x="276" y="199"/>
                    <a:pt x="260" y="195"/>
                  </a:cubicBezTo>
                  <a:cubicBezTo>
                    <a:pt x="261" y="207"/>
                    <a:pt x="285" y="221"/>
                    <a:pt x="303" y="198"/>
                  </a:cubicBezTo>
                  <a:cubicBezTo>
                    <a:pt x="304" y="210"/>
                    <a:pt x="304" y="210"/>
                    <a:pt x="304" y="210"/>
                  </a:cubicBezTo>
                  <a:cubicBezTo>
                    <a:pt x="295" y="214"/>
                    <a:pt x="284" y="217"/>
                    <a:pt x="274" y="221"/>
                  </a:cubicBezTo>
                  <a:cubicBezTo>
                    <a:pt x="277" y="234"/>
                    <a:pt x="288" y="236"/>
                    <a:pt x="303" y="219"/>
                  </a:cubicBezTo>
                  <a:cubicBezTo>
                    <a:pt x="303" y="221"/>
                    <a:pt x="303" y="224"/>
                    <a:pt x="303" y="226"/>
                  </a:cubicBezTo>
                  <a:cubicBezTo>
                    <a:pt x="298" y="232"/>
                    <a:pt x="290" y="236"/>
                    <a:pt x="285" y="241"/>
                  </a:cubicBezTo>
                  <a:cubicBezTo>
                    <a:pt x="282" y="248"/>
                    <a:pt x="288" y="250"/>
                    <a:pt x="300" y="243"/>
                  </a:cubicBezTo>
                  <a:cubicBezTo>
                    <a:pt x="299" y="246"/>
                    <a:pt x="302" y="246"/>
                    <a:pt x="301" y="247"/>
                  </a:cubicBezTo>
                  <a:cubicBezTo>
                    <a:pt x="297" y="252"/>
                    <a:pt x="290" y="253"/>
                    <a:pt x="286" y="258"/>
                  </a:cubicBezTo>
                  <a:cubicBezTo>
                    <a:pt x="266" y="219"/>
                    <a:pt x="254" y="194"/>
                    <a:pt x="226" y="168"/>
                  </a:cubicBezTo>
                  <a:cubicBezTo>
                    <a:pt x="220" y="169"/>
                    <a:pt x="213" y="169"/>
                    <a:pt x="207" y="169"/>
                  </a:cubicBezTo>
                  <a:cubicBezTo>
                    <a:pt x="184" y="193"/>
                    <a:pt x="161" y="220"/>
                    <a:pt x="151" y="257"/>
                  </a:cubicBezTo>
                  <a:cubicBezTo>
                    <a:pt x="145" y="254"/>
                    <a:pt x="143" y="254"/>
                    <a:pt x="134" y="247"/>
                  </a:cubicBezTo>
                  <a:cubicBezTo>
                    <a:pt x="135" y="246"/>
                    <a:pt x="132" y="242"/>
                    <a:pt x="134" y="243"/>
                  </a:cubicBezTo>
                  <a:cubicBezTo>
                    <a:pt x="138" y="244"/>
                    <a:pt x="143" y="249"/>
                    <a:pt x="146" y="250"/>
                  </a:cubicBezTo>
                  <a:cubicBezTo>
                    <a:pt x="149" y="250"/>
                    <a:pt x="147" y="242"/>
                    <a:pt x="149" y="242"/>
                  </a:cubicBezTo>
                  <a:cubicBezTo>
                    <a:pt x="141" y="234"/>
                    <a:pt x="134" y="231"/>
                    <a:pt x="129" y="226"/>
                  </a:cubicBezTo>
                  <a:cubicBezTo>
                    <a:pt x="129" y="218"/>
                    <a:pt x="129" y="218"/>
                    <a:pt x="129" y="218"/>
                  </a:cubicBezTo>
                  <a:cubicBezTo>
                    <a:pt x="136" y="226"/>
                    <a:pt x="143" y="233"/>
                    <a:pt x="153" y="234"/>
                  </a:cubicBezTo>
                  <a:cubicBezTo>
                    <a:pt x="154" y="226"/>
                    <a:pt x="158" y="222"/>
                    <a:pt x="160" y="218"/>
                  </a:cubicBezTo>
                  <a:cubicBezTo>
                    <a:pt x="142" y="220"/>
                    <a:pt x="134" y="214"/>
                    <a:pt x="128" y="206"/>
                  </a:cubicBezTo>
                  <a:cubicBezTo>
                    <a:pt x="128" y="197"/>
                    <a:pt x="128" y="197"/>
                    <a:pt x="128" y="197"/>
                  </a:cubicBezTo>
                  <a:cubicBezTo>
                    <a:pt x="139" y="210"/>
                    <a:pt x="144" y="215"/>
                    <a:pt x="166" y="207"/>
                  </a:cubicBezTo>
                  <a:cubicBezTo>
                    <a:pt x="167" y="205"/>
                    <a:pt x="175" y="195"/>
                    <a:pt x="175" y="192"/>
                  </a:cubicBezTo>
                  <a:cubicBezTo>
                    <a:pt x="144" y="202"/>
                    <a:pt x="137" y="188"/>
                    <a:pt x="128" y="180"/>
                  </a:cubicBezTo>
                  <a:cubicBezTo>
                    <a:pt x="128" y="170"/>
                    <a:pt x="128" y="170"/>
                    <a:pt x="128" y="170"/>
                  </a:cubicBezTo>
                  <a:cubicBezTo>
                    <a:pt x="136" y="181"/>
                    <a:pt x="157" y="203"/>
                    <a:pt x="187" y="174"/>
                  </a:cubicBezTo>
                  <a:cubicBezTo>
                    <a:pt x="187" y="172"/>
                    <a:pt x="187" y="167"/>
                    <a:pt x="187" y="165"/>
                  </a:cubicBezTo>
                  <a:cubicBezTo>
                    <a:pt x="166" y="174"/>
                    <a:pt x="144" y="176"/>
                    <a:pt x="127" y="155"/>
                  </a:cubicBezTo>
                  <a:cubicBezTo>
                    <a:pt x="127" y="146"/>
                    <a:pt x="127" y="146"/>
                    <a:pt x="127" y="146"/>
                  </a:cubicBezTo>
                  <a:cubicBezTo>
                    <a:pt x="156" y="180"/>
                    <a:pt x="183" y="161"/>
                    <a:pt x="206" y="147"/>
                  </a:cubicBezTo>
                  <a:cubicBezTo>
                    <a:pt x="205" y="145"/>
                    <a:pt x="206" y="141"/>
                    <a:pt x="205" y="138"/>
                  </a:cubicBezTo>
                  <a:cubicBezTo>
                    <a:pt x="173" y="153"/>
                    <a:pt x="148" y="144"/>
                    <a:pt x="130" y="133"/>
                  </a:cubicBezTo>
                  <a:cubicBezTo>
                    <a:pt x="129" y="122"/>
                    <a:pt x="129" y="122"/>
                    <a:pt x="129" y="122"/>
                  </a:cubicBezTo>
                  <a:cubicBezTo>
                    <a:pt x="149" y="141"/>
                    <a:pt x="178" y="142"/>
                    <a:pt x="206" y="128"/>
                  </a:cubicBezTo>
                  <a:cubicBezTo>
                    <a:pt x="205" y="125"/>
                    <a:pt x="206" y="121"/>
                    <a:pt x="205" y="118"/>
                  </a:cubicBezTo>
                  <a:cubicBezTo>
                    <a:pt x="170" y="127"/>
                    <a:pt x="148" y="119"/>
                    <a:pt x="135" y="105"/>
                  </a:cubicBezTo>
                  <a:cubicBezTo>
                    <a:pt x="135" y="95"/>
                    <a:pt x="135" y="95"/>
                    <a:pt x="135" y="95"/>
                  </a:cubicBezTo>
                  <a:cubicBezTo>
                    <a:pt x="151" y="117"/>
                    <a:pt x="178" y="117"/>
                    <a:pt x="205" y="110"/>
                  </a:cubicBezTo>
                  <a:cubicBezTo>
                    <a:pt x="205" y="106"/>
                    <a:pt x="205" y="102"/>
                    <a:pt x="205" y="99"/>
                  </a:cubicBezTo>
                  <a:cubicBezTo>
                    <a:pt x="177" y="102"/>
                    <a:pt x="153" y="96"/>
                    <a:pt x="146" y="81"/>
                  </a:cubicBezTo>
                  <a:cubicBezTo>
                    <a:pt x="143" y="68"/>
                    <a:pt x="146" y="55"/>
                    <a:pt x="154" y="60"/>
                  </a:cubicBezTo>
                  <a:cubicBezTo>
                    <a:pt x="143" y="80"/>
                    <a:pt x="161" y="98"/>
                    <a:pt x="205" y="92"/>
                  </a:cubicBezTo>
                  <a:cubicBezTo>
                    <a:pt x="204" y="90"/>
                    <a:pt x="204" y="81"/>
                    <a:pt x="204" y="79"/>
                  </a:cubicBezTo>
                  <a:cubicBezTo>
                    <a:pt x="185" y="72"/>
                    <a:pt x="161" y="67"/>
                    <a:pt x="165" y="53"/>
                  </a:cubicBezTo>
                  <a:cubicBezTo>
                    <a:pt x="173" y="40"/>
                    <a:pt x="183" y="34"/>
                    <a:pt x="198" y="39"/>
                  </a:cubicBezTo>
                  <a:close/>
                  <a:moveTo>
                    <a:pt x="137" y="27"/>
                  </a:moveTo>
                  <a:cubicBezTo>
                    <a:pt x="120" y="27"/>
                    <a:pt x="111" y="39"/>
                    <a:pt x="110" y="62"/>
                  </a:cubicBezTo>
                  <a:cubicBezTo>
                    <a:pt x="109" y="250"/>
                    <a:pt x="109" y="250"/>
                    <a:pt x="109" y="250"/>
                  </a:cubicBezTo>
                  <a:cubicBezTo>
                    <a:pt x="109" y="268"/>
                    <a:pt x="117" y="281"/>
                    <a:pt x="139" y="283"/>
                  </a:cubicBezTo>
                  <a:cubicBezTo>
                    <a:pt x="291" y="282"/>
                    <a:pt x="291" y="282"/>
                    <a:pt x="291" y="282"/>
                  </a:cubicBezTo>
                  <a:cubicBezTo>
                    <a:pt x="309" y="282"/>
                    <a:pt x="317" y="271"/>
                    <a:pt x="315" y="251"/>
                  </a:cubicBezTo>
                  <a:cubicBezTo>
                    <a:pt x="319" y="61"/>
                    <a:pt x="319" y="61"/>
                    <a:pt x="319" y="61"/>
                  </a:cubicBezTo>
                  <a:cubicBezTo>
                    <a:pt x="320" y="33"/>
                    <a:pt x="302" y="25"/>
                    <a:pt x="276" y="26"/>
                  </a:cubicBezTo>
                  <a:cubicBezTo>
                    <a:pt x="137" y="27"/>
                    <a:pt x="137" y="27"/>
                    <a:pt x="137" y="27"/>
                  </a:cubicBezTo>
                  <a:close/>
                  <a:moveTo>
                    <a:pt x="86" y="19"/>
                  </a:moveTo>
                  <a:cubicBezTo>
                    <a:pt x="59" y="26"/>
                    <a:pt x="22" y="76"/>
                    <a:pt x="14" y="148"/>
                  </a:cubicBezTo>
                  <a:cubicBezTo>
                    <a:pt x="0" y="295"/>
                    <a:pt x="0" y="295"/>
                    <a:pt x="0" y="295"/>
                  </a:cubicBezTo>
                  <a:cubicBezTo>
                    <a:pt x="76" y="294"/>
                    <a:pt x="76" y="294"/>
                    <a:pt x="76" y="294"/>
                  </a:cubicBezTo>
                  <a:cubicBezTo>
                    <a:pt x="87" y="140"/>
                    <a:pt x="87" y="140"/>
                    <a:pt x="87" y="140"/>
                  </a:cubicBezTo>
                  <a:cubicBezTo>
                    <a:pt x="92" y="131"/>
                    <a:pt x="96" y="131"/>
                    <a:pt x="99" y="140"/>
                  </a:cubicBezTo>
                  <a:cubicBezTo>
                    <a:pt x="107" y="294"/>
                    <a:pt x="107" y="294"/>
                    <a:pt x="107" y="294"/>
                  </a:cubicBezTo>
                  <a:cubicBezTo>
                    <a:pt x="321" y="299"/>
                    <a:pt x="321" y="299"/>
                    <a:pt x="321" y="299"/>
                  </a:cubicBezTo>
                  <a:cubicBezTo>
                    <a:pt x="328" y="137"/>
                    <a:pt x="328" y="137"/>
                    <a:pt x="328" y="137"/>
                  </a:cubicBezTo>
                  <a:cubicBezTo>
                    <a:pt x="331" y="131"/>
                    <a:pt x="334" y="130"/>
                    <a:pt x="338" y="134"/>
                  </a:cubicBezTo>
                  <a:cubicBezTo>
                    <a:pt x="354" y="295"/>
                    <a:pt x="354" y="295"/>
                    <a:pt x="354" y="295"/>
                  </a:cubicBezTo>
                  <a:cubicBezTo>
                    <a:pt x="423" y="298"/>
                    <a:pt x="423" y="298"/>
                    <a:pt x="423" y="298"/>
                  </a:cubicBezTo>
                  <a:cubicBezTo>
                    <a:pt x="403" y="103"/>
                    <a:pt x="403" y="103"/>
                    <a:pt x="403" y="103"/>
                  </a:cubicBezTo>
                  <a:cubicBezTo>
                    <a:pt x="401" y="65"/>
                    <a:pt x="385" y="42"/>
                    <a:pt x="349" y="26"/>
                  </a:cubicBezTo>
                  <a:cubicBezTo>
                    <a:pt x="349" y="26"/>
                    <a:pt x="285" y="0"/>
                    <a:pt x="214" y="0"/>
                  </a:cubicBezTo>
                  <a:cubicBezTo>
                    <a:pt x="130" y="0"/>
                    <a:pt x="86" y="19"/>
                    <a:pt x="86"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Oval 296"/>
            <p:cNvSpPr>
              <a:spLocks noChangeArrowheads="1"/>
            </p:cNvSpPr>
            <p:nvPr/>
          </p:nvSpPr>
          <p:spPr bwMode="auto">
            <a:xfrm>
              <a:off x="2375040" y="3187289"/>
              <a:ext cx="311153" cy="31115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53" name="组合 52"/>
          <p:cNvGrpSpPr>
            <a:grpSpLocks noChangeAspect="1"/>
          </p:cNvGrpSpPr>
          <p:nvPr/>
        </p:nvGrpSpPr>
        <p:grpSpPr>
          <a:xfrm>
            <a:off x="8471701" y="4527812"/>
            <a:ext cx="396000" cy="396000"/>
            <a:chOff x="5722020" y="3075806"/>
            <a:chExt cx="1188041" cy="1187209"/>
          </a:xfrm>
          <a:solidFill>
            <a:schemeClr val="bg1"/>
          </a:solidFill>
        </p:grpSpPr>
        <p:sp>
          <p:nvSpPr>
            <p:cNvPr id="54" name="Freeform 234"/>
            <p:cNvSpPr/>
            <p:nvPr/>
          </p:nvSpPr>
          <p:spPr bwMode="auto">
            <a:xfrm>
              <a:off x="5722020" y="3075806"/>
              <a:ext cx="1188041" cy="1187209"/>
            </a:xfrm>
            <a:custGeom>
              <a:avLst/>
              <a:gdLst>
                <a:gd name="T0" fmla="*/ 555 w 714"/>
                <a:gd name="T1" fmla="*/ 60 h 713"/>
                <a:gd name="T2" fmla="*/ 357 w 714"/>
                <a:gd name="T3" fmla="*/ 0 h 713"/>
                <a:gd name="T4" fmla="*/ 46 w 714"/>
                <a:gd name="T5" fmla="*/ 181 h 713"/>
                <a:gd name="T6" fmla="*/ 0 w 714"/>
                <a:gd name="T7" fmla="*/ 356 h 713"/>
                <a:gd name="T8" fmla="*/ 44 w 714"/>
                <a:gd name="T9" fmla="*/ 528 h 713"/>
                <a:gd name="T10" fmla="*/ 357 w 714"/>
                <a:gd name="T11" fmla="*/ 713 h 713"/>
                <a:gd name="T12" fmla="*/ 631 w 714"/>
                <a:gd name="T13" fmla="*/ 584 h 713"/>
                <a:gd name="T14" fmla="*/ 714 w 714"/>
                <a:gd name="T15" fmla="*/ 356 h 713"/>
                <a:gd name="T16" fmla="*/ 555 w 714"/>
                <a:gd name="T17" fmla="*/ 60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4" h="713">
                  <a:moveTo>
                    <a:pt x="555" y="60"/>
                  </a:moveTo>
                  <a:cubicBezTo>
                    <a:pt x="498" y="22"/>
                    <a:pt x="430" y="0"/>
                    <a:pt x="357" y="0"/>
                  </a:cubicBezTo>
                  <a:cubicBezTo>
                    <a:pt x="224" y="0"/>
                    <a:pt x="107" y="73"/>
                    <a:pt x="46" y="181"/>
                  </a:cubicBezTo>
                  <a:cubicBezTo>
                    <a:pt x="17" y="233"/>
                    <a:pt x="0" y="293"/>
                    <a:pt x="0" y="356"/>
                  </a:cubicBezTo>
                  <a:cubicBezTo>
                    <a:pt x="0" y="419"/>
                    <a:pt x="16" y="477"/>
                    <a:pt x="44" y="528"/>
                  </a:cubicBezTo>
                  <a:cubicBezTo>
                    <a:pt x="105" y="638"/>
                    <a:pt x="222" y="713"/>
                    <a:pt x="357" y="713"/>
                  </a:cubicBezTo>
                  <a:cubicBezTo>
                    <a:pt x="467" y="713"/>
                    <a:pt x="566" y="663"/>
                    <a:pt x="631" y="584"/>
                  </a:cubicBezTo>
                  <a:cubicBezTo>
                    <a:pt x="683" y="522"/>
                    <a:pt x="714" y="443"/>
                    <a:pt x="714" y="356"/>
                  </a:cubicBezTo>
                  <a:cubicBezTo>
                    <a:pt x="714" y="233"/>
                    <a:pt x="651" y="124"/>
                    <a:pt x="555" y="60"/>
                  </a:cubicBezTo>
                  <a:close/>
                </a:path>
              </a:pathLst>
            </a:custGeom>
            <a:solidFill>
              <a:srgbClr val="FF7F7F"/>
            </a:solidFill>
            <a:ln w="9525">
              <a:noFill/>
              <a:round/>
            </a:ln>
          </p:spPr>
          <p:txBody>
            <a:bodyPr vert="horz" wrap="square" lIns="91440" tIns="45720" rIns="91440" bIns="45720" numCol="1" anchor="t" anchorCtr="0" compatLnSpc="1"/>
            <a:lstStyle/>
            <a:p>
              <a:endParaRPr lang="zh-CN" altLang="en-US"/>
            </a:p>
          </p:txBody>
        </p:sp>
        <p:sp>
          <p:nvSpPr>
            <p:cNvPr id="55" name="Freeform 310"/>
            <p:cNvSpPr>
              <a:spLocks noEditPoints="1"/>
            </p:cNvSpPr>
            <p:nvPr/>
          </p:nvSpPr>
          <p:spPr bwMode="auto">
            <a:xfrm>
              <a:off x="5881757" y="3270485"/>
              <a:ext cx="898518" cy="796187"/>
            </a:xfrm>
            <a:custGeom>
              <a:avLst/>
              <a:gdLst>
                <a:gd name="T0" fmla="*/ 257 w 540"/>
                <a:gd name="T1" fmla="*/ 305 h 478"/>
                <a:gd name="T2" fmla="*/ 240 w 540"/>
                <a:gd name="T3" fmla="*/ 257 h 478"/>
                <a:gd name="T4" fmla="*/ 172 w 540"/>
                <a:gd name="T5" fmla="*/ 477 h 478"/>
                <a:gd name="T6" fmla="*/ 0 w 540"/>
                <a:gd name="T7" fmla="*/ 166 h 478"/>
                <a:gd name="T8" fmla="*/ 52 w 540"/>
                <a:gd name="T9" fmla="*/ 146 h 478"/>
                <a:gd name="T10" fmla="*/ 64 w 540"/>
                <a:gd name="T11" fmla="*/ 179 h 478"/>
                <a:gd name="T12" fmla="*/ 142 w 540"/>
                <a:gd name="T13" fmla="*/ 171 h 478"/>
                <a:gd name="T14" fmla="*/ 199 w 540"/>
                <a:gd name="T15" fmla="*/ 166 h 478"/>
                <a:gd name="T16" fmla="*/ 207 w 540"/>
                <a:gd name="T17" fmla="*/ 230 h 478"/>
                <a:gd name="T18" fmla="*/ 216 w 540"/>
                <a:gd name="T19" fmla="*/ 181 h 478"/>
                <a:gd name="T20" fmla="*/ 282 w 540"/>
                <a:gd name="T21" fmla="*/ 170 h 478"/>
                <a:gd name="T22" fmla="*/ 358 w 540"/>
                <a:gd name="T23" fmla="*/ 175 h 478"/>
                <a:gd name="T24" fmla="*/ 374 w 540"/>
                <a:gd name="T25" fmla="*/ 171 h 478"/>
                <a:gd name="T26" fmla="*/ 500 w 540"/>
                <a:gd name="T27" fmla="*/ 188 h 478"/>
                <a:gd name="T28" fmla="*/ 504 w 540"/>
                <a:gd name="T29" fmla="*/ 236 h 478"/>
                <a:gd name="T30" fmla="*/ 506 w 540"/>
                <a:gd name="T31" fmla="*/ 213 h 478"/>
                <a:gd name="T32" fmla="*/ 429 w 540"/>
                <a:gd name="T33" fmla="*/ 173 h 478"/>
                <a:gd name="T34" fmla="*/ 364 w 540"/>
                <a:gd name="T35" fmla="*/ 177 h 478"/>
                <a:gd name="T36" fmla="*/ 362 w 540"/>
                <a:gd name="T37" fmla="*/ 175 h 478"/>
                <a:gd name="T38" fmla="*/ 342 w 540"/>
                <a:gd name="T39" fmla="*/ 166 h 478"/>
                <a:gd name="T40" fmla="*/ 220 w 540"/>
                <a:gd name="T41" fmla="*/ 177 h 478"/>
                <a:gd name="T42" fmla="*/ 207 w 540"/>
                <a:gd name="T43" fmla="*/ 212 h 478"/>
                <a:gd name="T44" fmla="*/ 194 w 540"/>
                <a:gd name="T45" fmla="*/ 180 h 478"/>
                <a:gd name="T46" fmla="*/ 64 w 540"/>
                <a:gd name="T47" fmla="*/ 167 h 478"/>
                <a:gd name="T48" fmla="*/ 54 w 540"/>
                <a:gd name="T49" fmla="*/ 137 h 478"/>
                <a:gd name="T50" fmla="*/ 25 w 540"/>
                <a:gd name="T51" fmla="*/ 80 h 478"/>
                <a:gd name="T52" fmla="*/ 50 w 540"/>
                <a:gd name="T53" fmla="*/ 81 h 478"/>
                <a:gd name="T54" fmla="*/ 53 w 540"/>
                <a:gd name="T55" fmla="*/ 108 h 478"/>
                <a:gd name="T56" fmla="*/ 80 w 540"/>
                <a:gd name="T57" fmla="*/ 85 h 478"/>
                <a:gd name="T58" fmla="*/ 105 w 540"/>
                <a:gd name="T59" fmla="*/ 95 h 478"/>
                <a:gd name="T60" fmla="*/ 124 w 540"/>
                <a:gd name="T61" fmla="*/ 85 h 478"/>
                <a:gd name="T62" fmla="*/ 197 w 540"/>
                <a:gd name="T63" fmla="*/ 80 h 478"/>
                <a:gd name="T64" fmla="*/ 201 w 540"/>
                <a:gd name="T65" fmla="*/ 104 h 478"/>
                <a:gd name="T66" fmla="*/ 238 w 540"/>
                <a:gd name="T67" fmla="*/ 85 h 478"/>
                <a:gd name="T68" fmla="*/ 352 w 540"/>
                <a:gd name="T69" fmla="*/ 82 h 478"/>
                <a:gd name="T70" fmla="*/ 363 w 540"/>
                <a:gd name="T71" fmla="*/ 105 h 478"/>
                <a:gd name="T72" fmla="*/ 394 w 540"/>
                <a:gd name="T73" fmla="*/ 85 h 478"/>
                <a:gd name="T74" fmla="*/ 417 w 540"/>
                <a:gd name="T75" fmla="*/ 84 h 478"/>
                <a:gd name="T76" fmla="*/ 501 w 540"/>
                <a:gd name="T77" fmla="*/ 64 h 478"/>
                <a:gd name="T78" fmla="*/ 510 w 540"/>
                <a:gd name="T79" fmla="*/ 87 h 478"/>
                <a:gd name="T80" fmla="*/ 502 w 540"/>
                <a:gd name="T81" fmla="*/ 61 h 478"/>
                <a:gd name="T82" fmla="*/ 404 w 540"/>
                <a:gd name="T83" fmla="*/ 90 h 478"/>
                <a:gd name="T84" fmla="*/ 379 w 540"/>
                <a:gd name="T85" fmla="*/ 80 h 478"/>
                <a:gd name="T86" fmla="*/ 359 w 540"/>
                <a:gd name="T87" fmla="*/ 66 h 478"/>
                <a:gd name="T88" fmla="*/ 354 w 540"/>
                <a:gd name="T89" fmla="*/ 67 h 478"/>
                <a:gd name="T90" fmla="*/ 253 w 540"/>
                <a:gd name="T91" fmla="*/ 84 h 478"/>
                <a:gd name="T92" fmla="*/ 232 w 540"/>
                <a:gd name="T93" fmla="*/ 81 h 478"/>
                <a:gd name="T94" fmla="*/ 205 w 540"/>
                <a:gd name="T95" fmla="*/ 74 h 478"/>
                <a:gd name="T96" fmla="*/ 126 w 540"/>
                <a:gd name="T97" fmla="*/ 82 h 478"/>
                <a:gd name="T98" fmla="*/ 104 w 540"/>
                <a:gd name="T99" fmla="*/ 93 h 478"/>
                <a:gd name="T100" fmla="*/ 93 w 540"/>
                <a:gd name="T101" fmla="*/ 87 h 478"/>
                <a:gd name="T102" fmla="*/ 59 w 540"/>
                <a:gd name="T103" fmla="*/ 96 h 478"/>
                <a:gd name="T104" fmla="*/ 52 w 540"/>
                <a:gd name="T105" fmla="*/ 66 h 478"/>
                <a:gd name="T106" fmla="*/ 357 w 540"/>
                <a:gd name="T107" fmla="*/ 63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40" h="478">
                  <a:moveTo>
                    <a:pt x="239" y="195"/>
                  </a:moveTo>
                  <a:cubicBezTo>
                    <a:pt x="203" y="99"/>
                    <a:pt x="254" y="48"/>
                    <a:pt x="313" y="26"/>
                  </a:cubicBezTo>
                  <a:cubicBezTo>
                    <a:pt x="378" y="0"/>
                    <a:pt x="476" y="92"/>
                    <a:pt x="540" y="189"/>
                  </a:cubicBezTo>
                  <a:cubicBezTo>
                    <a:pt x="534" y="333"/>
                    <a:pt x="374" y="420"/>
                    <a:pt x="352" y="417"/>
                  </a:cubicBezTo>
                  <a:cubicBezTo>
                    <a:pt x="285" y="447"/>
                    <a:pt x="240" y="377"/>
                    <a:pt x="257" y="305"/>
                  </a:cubicBezTo>
                  <a:cubicBezTo>
                    <a:pt x="250" y="296"/>
                    <a:pt x="228" y="277"/>
                    <a:pt x="228" y="335"/>
                  </a:cubicBezTo>
                  <a:cubicBezTo>
                    <a:pt x="228" y="383"/>
                    <a:pt x="228" y="430"/>
                    <a:pt x="228" y="478"/>
                  </a:cubicBezTo>
                  <a:cubicBezTo>
                    <a:pt x="214" y="478"/>
                    <a:pt x="200" y="478"/>
                    <a:pt x="186" y="478"/>
                  </a:cubicBezTo>
                  <a:cubicBezTo>
                    <a:pt x="186" y="422"/>
                    <a:pt x="186" y="367"/>
                    <a:pt x="186" y="311"/>
                  </a:cubicBezTo>
                  <a:cubicBezTo>
                    <a:pt x="194" y="280"/>
                    <a:pt x="209" y="258"/>
                    <a:pt x="240" y="257"/>
                  </a:cubicBezTo>
                  <a:cubicBezTo>
                    <a:pt x="265" y="257"/>
                    <a:pt x="289" y="257"/>
                    <a:pt x="314" y="257"/>
                  </a:cubicBezTo>
                  <a:cubicBezTo>
                    <a:pt x="314" y="251"/>
                    <a:pt x="314" y="245"/>
                    <a:pt x="314" y="239"/>
                  </a:cubicBezTo>
                  <a:cubicBezTo>
                    <a:pt x="279" y="239"/>
                    <a:pt x="245" y="239"/>
                    <a:pt x="210" y="239"/>
                  </a:cubicBezTo>
                  <a:cubicBezTo>
                    <a:pt x="175" y="250"/>
                    <a:pt x="173" y="277"/>
                    <a:pt x="172" y="305"/>
                  </a:cubicBezTo>
                  <a:cubicBezTo>
                    <a:pt x="172" y="362"/>
                    <a:pt x="172" y="420"/>
                    <a:pt x="172" y="477"/>
                  </a:cubicBezTo>
                  <a:cubicBezTo>
                    <a:pt x="157" y="477"/>
                    <a:pt x="144" y="477"/>
                    <a:pt x="129" y="477"/>
                  </a:cubicBezTo>
                  <a:cubicBezTo>
                    <a:pt x="129" y="419"/>
                    <a:pt x="129" y="361"/>
                    <a:pt x="129" y="303"/>
                  </a:cubicBezTo>
                  <a:cubicBezTo>
                    <a:pt x="145" y="234"/>
                    <a:pt x="183" y="187"/>
                    <a:pt x="239" y="195"/>
                  </a:cubicBezTo>
                  <a:close/>
                  <a:moveTo>
                    <a:pt x="2" y="162"/>
                  </a:moveTo>
                  <a:cubicBezTo>
                    <a:pt x="0" y="166"/>
                    <a:pt x="0" y="166"/>
                    <a:pt x="0" y="166"/>
                  </a:cubicBezTo>
                  <a:cubicBezTo>
                    <a:pt x="10" y="170"/>
                    <a:pt x="12" y="171"/>
                    <a:pt x="24" y="168"/>
                  </a:cubicBezTo>
                  <a:cubicBezTo>
                    <a:pt x="32" y="168"/>
                    <a:pt x="40" y="168"/>
                    <a:pt x="47" y="172"/>
                  </a:cubicBezTo>
                  <a:cubicBezTo>
                    <a:pt x="50" y="174"/>
                    <a:pt x="50" y="174"/>
                    <a:pt x="50" y="174"/>
                  </a:cubicBezTo>
                  <a:cubicBezTo>
                    <a:pt x="50" y="170"/>
                    <a:pt x="50" y="170"/>
                    <a:pt x="50" y="170"/>
                  </a:cubicBezTo>
                  <a:cubicBezTo>
                    <a:pt x="50" y="162"/>
                    <a:pt x="50" y="153"/>
                    <a:pt x="52" y="146"/>
                  </a:cubicBezTo>
                  <a:cubicBezTo>
                    <a:pt x="53" y="155"/>
                    <a:pt x="53" y="165"/>
                    <a:pt x="52" y="175"/>
                  </a:cubicBezTo>
                  <a:cubicBezTo>
                    <a:pt x="52" y="180"/>
                    <a:pt x="50" y="211"/>
                    <a:pt x="55" y="212"/>
                  </a:cubicBezTo>
                  <a:cubicBezTo>
                    <a:pt x="58" y="212"/>
                    <a:pt x="60" y="208"/>
                    <a:pt x="61" y="202"/>
                  </a:cubicBezTo>
                  <a:cubicBezTo>
                    <a:pt x="62" y="196"/>
                    <a:pt x="63" y="187"/>
                    <a:pt x="64" y="179"/>
                  </a:cubicBezTo>
                  <a:cubicBezTo>
                    <a:pt x="64" y="179"/>
                    <a:pt x="64" y="179"/>
                    <a:pt x="64" y="179"/>
                  </a:cubicBezTo>
                  <a:cubicBezTo>
                    <a:pt x="64" y="175"/>
                    <a:pt x="65" y="172"/>
                    <a:pt x="67" y="170"/>
                  </a:cubicBezTo>
                  <a:cubicBezTo>
                    <a:pt x="69" y="169"/>
                    <a:pt x="73" y="168"/>
                    <a:pt x="78" y="168"/>
                  </a:cubicBezTo>
                  <a:cubicBezTo>
                    <a:pt x="85" y="166"/>
                    <a:pt x="95" y="155"/>
                    <a:pt x="102" y="160"/>
                  </a:cubicBezTo>
                  <a:cubicBezTo>
                    <a:pt x="104" y="158"/>
                    <a:pt x="117" y="156"/>
                    <a:pt x="121" y="160"/>
                  </a:cubicBezTo>
                  <a:cubicBezTo>
                    <a:pt x="128" y="162"/>
                    <a:pt x="135" y="166"/>
                    <a:pt x="142" y="171"/>
                  </a:cubicBezTo>
                  <a:cubicBezTo>
                    <a:pt x="142" y="171"/>
                    <a:pt x="142" y="171"/>
                    <a:pt x="142" y="171"/>
                  </a:cubicBezTo>
                  <a:cubicBezTo>
                    <a:pt x="159" y="183"/>
                    <a:pt x="176" y="187"/>
                    <a:pt x="195" y="184"/>
                  </a:cubicBezTo>
                  <a:cubicBezTo>
                    <a:pt x="196" y="184"/>
                    <a:pt x="196" y="184"/>
                    <a:pt x="196" y="184"/>
                  </a:cubicBezTo>
                  <a:cubicBezTo>
                    <a:pt x="197" y="183"/>
                    <a:pt x="197" y="183"/>
                    <a:pt x="197" y="183"/>
                  </a:cubicBezTo>
                  <a:cubicBezTo>
                    <a:pt x="199" y="180"/>
                    <a:pt x="199" y="173"/>
                    <a:pt x="199" y="166"/>
                  </a:cubicBezTo>
                  <a:cubicBezTo>
                    <a:pt x="199" y="160"/>
                    <a:pt x="200" y="153"/>
                    <a:pt x="201" y="150"/>
                  </a:cubicBezTo>
                  <a:cubicBezTo>
                    <a:pt x="203" y="156"/>
                    <a:pt x="203" y="165"/>
                    <a:pt x="203" y="175"/>
                  </a:cubicBezTo>
                  <a:cubicBezTo>
                    <a:pt x="204" y="181"/>
                    <a:pt x="196" y="234"/>
                    <a:pt x="204" y="233"/>
                  </a:cubicBezTo>
                  <a:cubicBezTo>
                    <a:pt x="204" y="233"/>
                    <a:pt x="204" y="233"/>
                    <a:pt x="204" y="233"/>
                  </a:cubicBezTo>
                  <a:cubicBezTo>
                    <a:pt x="205" y="233"/>
                    <a:pt x="206" y="232"/>
                    <a:pt x="207" y="230"/>
                  </a:cubicBezTo>
                  <a:cubicBezTo>
                    <a:pt x="208" y="228"/>
                    <a:pt x="210" y="222"/>
                    <a:pt x="211" y="213"/>
                  </a:cubicBezTo>
                  <a:cubicBezTo>
                    <a:pt x="213" y="208"/>
                    <a:pt x="213" y="201"/>
                    <a:pt x="213" y="195"/>
                  </a:cubicBezTo>
                  <a:cubicBezTo>
                    <a:pt x="213" y="189"/>
                    <a:pt x="213" y="184"/>
                    <a:pt x="214" y="182"/>
                  </a:cubicBezTo>
                  <a:cubicBezTo>
                    <a:pt x="214" y="181"/>
                    <a:pt x="214" y="181"/>
                    <a:pt x="215" y="181"/>
                  </a:cubicBezTo>
                  <a:cubicBezTo>
                    <a:pt x="216" y="181"/>
                    <a:pt x="216" y="181"/>
                    <a:pt x="216" y="181"/>
                  </a:cubicBezTo>
                  <a:cubicBezTo>
                    <a:pt x="217" y="181"/>
                    <a:pt x="218" y="181"/>
                    <a:pt x="220" y="181"/>
                  </a:cubicBezTo>
                  <a:cubicBezTo>
                    <a:pt x="224" y="182"/>
                    <a:pt x="228" y="182"/>
                    <a:pt x="234" y="178"/>
                  </a:cubicBezTo>
                  <a:cubicBezTo>
                    <a:pt x="235" y="177"/>
                    <a:pt x="235" y="177"/>
                    <a:pt x="235" y="177"/>
                  </a:cubicBezTo>
                  <a:cubicBezTo>
                    <a:pt x="239" y="172"/>
                    <a:pt x="249" y="172"/>
                    <a:pt x="261" y="172"/>
                  </a:cubicBezTo>
                  <a:cubicBezTo>
                    <a:pt x="263" y="173"/>
                    <a:pt x="282" y="172"/>
                    <a:pt x="282" y="170"/>
                  </a:cubicBezTo>
                  <a:cubicBezTo>
                    <a:pt x="304" y="169"/>
                    <a:pt x="320" y="170"/>
                    <a:pt x="341" y="170"/>
                  </a:cubicBezTo>
                  <a:cubicBezTo>
                    <a:pt x="341" y="170"/>
                    <a:pt x="341" y="170"/>
                    <a:pt x="341" y="170"/>
                  </a:cubicBezTo>
                  <a:cubicBezTo>
                    <a:pt x="344" y="171"/>
                    <a:pt x="348" y="171"/>
                    <a:pt x="351" y="171"/>
                  </a:cubicBezTo>
                  <a:cubicBezTo>
                    <a:pt x="356" y="168"/>
                    <a:pt x="357" y="156"/>
                    <a:pt x="358" y="143"/>
                  </a:cubicBezTo>
                  <a:cubicBezTo>
                    <a:pt x="358" y="150"/>
                    <a:pt x="358" y="160"/>
                    <a:pt x="358" y="175"/>
                  </a:cubicBezTo>
                  <a:cubicBezTo>
                    <a:pt x="358" y="175"/>
                    <a:pt x="358" y="175"/>
                    <a:pt x="358" y="175"/>
                  </a:cubicBezTo>
                  <a:cubicBezTo>
                    <a:pt x="358" y="179"/>
                    <a:pt x="354" y="217"/>
                    <a:pt x="362" y="213"/>
                  </a:cubicBezTo>
                  <a:cubicBezTo>
                    <a:pt x="365" y="210"/>
                    <a:pt x="366" y="202"/>
                    <a:pt x="367" y="198"/>
                  </a:cubicBezTo>
                  <a:cubicBezTo>
                    <a:pt x="367" y="193"/>
                    <a:pt x="368" y="188"/>
                    <a:pt x="369" y="178"/>
                  </a:cubicBezTo>
                  <a:cubicBezTo>
                    <a:pt x="369" y="172"/>
                    <a:pt x="371" y="170"/>
                    <a:pt x="374" y="171"/>
                  </a:cubicBezTo>
                  <a:cubicBezTo>
                    <a:pt x="377" y="171"/>
                    <a:pt x="380" y="173"/>
                    <a:pt x="383" y="175"/>
                  </a:cubicBezTo>
                  <a:cubicBezTo>
                    <a:pt x="389" y="179"/>
                    <a:pt x="401" y="178"/>
                    <a:pt x="408" y="178"/>
                  </a:cubicBezTo>
                  <a:cubicBezTo>
                    <a:pt x="415" y="178"/>
                    <a:pt x="422" y="178"/>
                    <a:pt x="429" y="177"/>
                  </a:cubicBezTo>
                  <a:cubicBezTo>
                    <a:pt x="429" y="177"/>
                    <a:pt x="465" y="179"/>
                    <a:pt x="468" y="179"/>
                  </a:cubicBezTo>
                  <a:cubicBezTo>
                    <a:pt x="479" y="181"/>
                    <a:pt x="490" y="183"/>
                    <a:pt x="500" y="188"/>
                  </a:cubicBezTo>
                  <a:cubicBezTo>
                    <a:pt x="501" y="181"/>
                    <a:pt x="502" y="174"/>
                    <a:pt x="503" y="166"/>
                  </a:cubicBezTo>
                  <a:cubicBezTo>
                    <a:pt x="503" y="171"/>
                    <a:pt x="503" y="175"/>
                    <a:pt x="503" y="179"/>
                  </a:cubicBezTo>
                  <a:cubicBezTo>
                    <a:pt x="503" y="191"/>
                    <a:pt x="502" y="203"/>
                    <a:pt x="502" y="213"/>
                  </a:cubicBezTo>
                  <a:cubicBezTo>
                    <a:pt x="502" y="213"/>
                    <a:pt x="502" y="213"/>
                    <a:pt x="502" y="213"/>
                  </a:cubicBezTo>
                  <a:cubicBezTo>
                    <a:pt x="502" y="221"/>
                    <a:pt x="501" y="229"/>
                    <a:pt x="504" y="236"/>
                  </a:cubicBezTo>
                  <a:cubicBezTo>
                    <a:pt x="508" y="235"/>
                    <a:pt x="508" y="235"/>
                    <a:pt x="508" y="235"/>
                  </a:cubicBezTo>
                  <a:cubicBezTo>
                    <a:pt x="505" y="228"/>
                    <a:pt x="506" y="220"/>
                    <a:pt x="506" y="213"/>
                  </a:cubicBezTo>
                  <a:cubicBezTo>
                    <a:pt x="506" y="213"/>
                    <a:pt x="506" y="213"/>
                    <a:pt x="506" y="213"/>
                  </a:cubicBezTo>
                  <a:cubicBezTo>
                    <a:pt x="506" y="213"/>
                    <a:pt x="506" y="213"/>
                    <a:pt x="506" y="213"/>
                  </a:cubicBezTo>
                  <a:cubicBezTo>
                    <a:pt x="506" y="213"/>
                    <a:pt x="506" y="213"/>
                    <a:pt x="506" y="213"/>
                  </a:cubicBezTo>
                  <a:cubicBezTo>
                    <a:pt x="507" y="203"/>
                    <a:pt x="507" y="191"/>
                    <a:pt x="507" y="179"/>
                  </a:cubicBezTo>
                  <a:cubicBezTo>
                    <a:pt x="507" y="169"/>
                    <a:pt x="507" y="159"/>
                    <a:pt x="506" y="150"/>
                  </a:cubicBezTo>
                  <a:cubicBezTo>
                    <a:pt x="499" y="156"/>
                    <a:pt x="498" y="174"/>
                    <a:pt x="496" y="182"/>
                  </a:cubicBezTo>
                  <a:cubicBezTo>
                    <a:pt x="488" y="179"/>
                    <a:pt x="479" y="177"/>
                    <a:pt x="469" y="175"/>
                  </a:cubicBezTo>
                  <a:cubicBezTo>
                    <a:pt x="457" y="173"/>
                    <a:pt x="443" y="173"/>
                    <a:pt x="429" y="173"/>
                  </a:cubicBezTo>
                  <a:cubicBezTo>
                    <a:pt x="422" y="174"/>
                    <a:pt x="415" y="174"/>
                    <a:pt x="408" y="174"/>
                  </a:cubicBezTo>
                  <a:cubicBezTo>
                    <a:pt x="403" y="174"/>
                    <a:pt x="389" y="175"/>
                    <a:pt x="385" y="172"/>
                  </a:cubicBezTo>
                  <a:cubicBezTo>
                    <a:pt x="382" y="170"/>
                    <a:pt x="378" y="167"/>
                    <a:pt x="375" y="167"/>
                  </a:cubicBezTo>
                  <a:cubicBezTo>
                    <a:pt x="370" y="166"/>
                    <a:pt x="366" y="168"/>
                    <a:pt x="364" y="177"/>
                  </a:cubicBezTo>
                  <a:cubicBezTo>
                    <a:pt x="364" y="177"/>
                    <a:pt x="364" y="177"/>
                    <a:pt x="364" y="177"/>
                  </a:cubicBezTo>
                  <a:cubicBezTo>
                    <a:pt x="364" y="187"/>
                    <a:pt x="363" y="193"/>
                    <a:pt x="362" y="197"/>
                  </a:cubicBezTo>
                  <a:cubicBezTo>
                    <a:pt x="362" y="200"/>
                    <a:pt x="362" y="202"/>
                    <a:pt x="361" y="204"/>
                  </a:cubicBezTo>
                  <a:cubicBezTo>
                    <a:pt x="361" y="202"/>
                    <a:pt x="361" y="198"/>
                    <a:pt x="361" y="195"/>
                  </a:cubicBezTo>
                  <a:cubicBezTo>
                    <a:pt x="362" y="189"/>
                    <a:pt x="362" y="182"/>
                    <a:pt x="362" y="175"/>
                  </a:cubicBezTo>
                  <a:cubicBezTo>
                    <a:pt x="362" y="175"/>
                    <a:pt x="362" y="175"/>
                    <a:pt x="362" y="175"/>
                  </a:cubicBezTo>
                  <a:cubicBezTo>
                    <a:pt x="362" y="134"/>
                    <a:pt x="361" y="125"/>
                    <a:pt x="359" y="125"/>
                  </a:cubicBezTo>
                  <a:cubicBezTo>
                    <a:pt x="352" y="125"/>
                    <a:pt x="355" y="161"/>
                    <a:pt x="349" y="167"/>
                  </a:cubicBezTo>
                  <a:cubicBezTo>
                    <a:pt x="347" y="167"/>
                    <a:pt x="344" y="167"/>
                    <a:pt x="342" y="166"/>
                  </a:cubicBezTo>
                  <a:cubicBezTo>
                    <a:pt x="342" y="166"/>
                    <a:pt x="342" y="166"/>
                    <a:pt x="342" y="166"/>
                  </a:cubicBezTo>
                  <a:cubicBezTo>
                    <a:pt x="342" y="166"/>
                    <a:pt x="342" y="166"/>
                    <a:pt x="342" y="166"/>
                  </a:cubicBezTo>
                  <a:cubicBezTo>
                    <a:pt x="342" y="166"/>
                    <a:pt x="342" y="166"/>
                    <a:pt x="342" y="166"/>
                  </a:cubicBezTo>
                  <a:cubicBezTo>
                    <a:pt x="316" y="165"/>
                    <a:pt x="313" y="163"/>
                    <a:pt x="282" y="166"/>
                  </a:cubicBezTo>
                  <a:cubicBezTo>
                    <a:pt x="281" y="168"/>
                    <a:pt x="262" y="169"/>
                    <a:pt x="261" y="168"/>
                  </a:cubicBezTo>
                  <a:cubicBezTo>
                    <a:pt x="249" y="168"/>
                    <a:pt x="237" y="168"/>
                    <a:pt x="232" y="174"/>
                  </a:cubicBezTo>
                  <a:cubicBezTo>
                    <a:pt x="227" y="178"/>
                    <a:pt x="224" y="178"/>
                    <a:pt x="220" y="177"/>
                  </a:cubicBezTo>
                  <a:cubicBezTo>
                    <a:pt x="219" y="177"/>
                    <a:pt x="217" y="177"/>
                    <a:pt x="216" y="177"/>
                  </a:cubicBezTo>
                  <a:cubicBezTo>
                    <a:pt x="213" y="176"/>
                    <a:pt x="211" y="178"/>
                    <a:pt x="210" y="181"/>
                  </a:cubicBezTo>
                  <a:cubicBezTo>
                    <a:pt x="209" y="184"/>
                    <a:pt x="209" y="189"/>
                    <a:pt x="209" y="195"/>
                  </a:cubicBezTo>
                  <a:cubicBezTo>
                    <a:pt x="209" y="201"/>
                    <a:pt x="209" y="208"/>
                    <a:pt x="208" y="212"/>
                  </a:cubicBezTo>
                  <a:cubicBezTo>
                    <a:pt x="207" y="212"/>
                    <a:pt x="207" y="212"/>
                    <a:pt x="207" y="212"/>
                  </a:cubicBezTo>
                  <a:cubicBezTo>
                    <a:pt x="206" y="219"/>
                    <a:pt x="205" y="223"/>
                    <a:pt x="204" y="226"/>
                  </a:cubicBezTo>
                  <a:cubicBezTo>
                    <a:pt x="203" y="210"/>
                    <a:pt x="207" y="192"/>
                    <a:pt x="207" y="175"/>
                  </a:cubicBezTo>
                  <a:cubicBezTo>
                    <a:pt x="207" y="165"/>
                    <a:pt x="207" y="153"/>
                    <a:pt x="202" y="142"/>
                  </a:cubicBezTo>
                  <a:cubicBezTo>
                    <a:pt x="196" y="146"/>
                    <a:pt x="196" y="158"/>
                    <a:pt x="195" y="166"/>
                  </a:cubicBezTo>
                  <a:cubicBezTo>
                    <a:pt x="195" y="171"/>
                    <a:pt x="195" y="177"/>
                    <a:pt x="194" y="180"/>
                  </a:cubicBezTo>
                  <a:cubicBezTo>
                    <a:pt x="176" y="183"/>
                    <a:pt x="160" y="179"/>
                    <a:pt x="144" y="168"/>
                  </a:cubicBezTo>
                  <a:cubicBezTo>
                    <a:pt x="137" y="163"/>
                    <a:pt x="130" y="158"/>
                    <a:pt x="122" y="156"/>
                  </a:cubicBezTo>
                  <a:cubicBezTo>
                    <a:pt x="114" y="152"/>
                    <a:pt x="108" y="153"/>
                    <a:pt x="103" y="156"/>
                  </a:cubicBezTo>
                  <a:cubicBezTo>
                    <a:pt x="95" y="152"/>
                    <a:pt x="84" y="159"/>
                    <a:pt x="78" y="164"/>
                  </a:cubicBezTo>
                  <a:cubicBezTo>
                    <a:pt x="72" y="164"/>
                    <a:pt x="67" y="165"/>
                    <a:pt x="64" y="167"/>
                  </a:cubicBezTo>
                  <a:cubicBezTo>
                    <a:pt x="61" y="170"/>
                    <a:pt x="60" y="173"/>
                    <a:pt x="60" y="179"/>
                  </a:cubicBezTo>
                  <a:cubicBezTo>
                    <a:pt x="59" y="187"/>
                    <a:pt x="58" y="195"/>
                    <a:pt x="57" y="201"/>
                  </a:cubicBezTo>
                  <a:cubicBezTo>
                    <a:pt x="57" y="202"/>
                    <a:pt x="57" y="203"/>
                    <a:pt x="56" y="203"/>
                  </a:cubicBezTo>
                  <a:cubicBezTo>
                    <a:pt x="56" y="194"/>
                    <a:pt x="56" y="185"/>
                    <a:pt x="56" y="175"/>
                  </a:cubicBezTo>
                  <a:cubicBezTo>
                    <a:pt x="57" y="161"/>
                    <a:pt x="57" y="148"/>
                    <a:pt x="54" y="137"/>
                  </a:cubicBezTo>
                  <a:cubicBezTo>
                    <a:pt x="50" y="138"/>
                    <a:pt x="51" y="140"/>
                    <a:pt x="48" y="146"/>
                  </a:cubicBezTo>
                  <a:cubicBezTo>
                    <a:pt x="47" y="151"/>
                    <a:pt x="46" y="158"/>
                    <a:pt x="46" y="167"/>
                  </a:cubicBezTo>
                  <a:cubicBezTo>
                    <a:pt x="39" y="164"/>
                    <a:pt x="32" y="164"/>
                    <a:pt x="24" y="164"/>
                  </a:cubicBezTo>
                  <a:cubicBezTo>
                    <a:pt x="13" y="165"/>
                    <a:pt x="12" y="166"/>
                    <a:pt x="2" y="162"/>
                  </a:cubicBezTo>
                  <a:close/>
                  <a:moveTo>
                    <a:pt x="25" y="80"/>
                  </a:moveTo>
                  <a:cubicBezTo>
                    <a:pt x="23" y="83"/>
                    <a:pt x="23" y="83"/>
                    <a:pt x="23" y="83"/>
                  </a:cubicBezTo>
                  <a:cubicBezTo>
                    <a:pt x="27" y="85"/>
                    <a:pt x="31" y="86"/>
                    <a:pt x="36" y="86"/>
                  </a:cubicBezTo>
                  <a:cubicBezTo>
                    <a:pt x="40" y="86"/>
                    <a:pt x="45" y="85"/>
                    <a:pt x="49" y="83"/>
                  </a:cubicBezTo>
                  <a:cubicBezTo>
                    <a:pt x="50" y="82"/>
                    <a:pt x="50" y="82"/>
                    <a:pt x="50" y="82"/>
                  </a:cubicBezTo>
                  <a:cubicBezTo>
                    <a:pt x="50" y="81"/>
                    <a:pt x="50" y="81"/>
                    <a:pt x="50" y="81"/>
                  </a:cubicBezTo>
                  <a:cubicBezTo>
                    <a:pt x="52" y="73"/>
                    <a:pt x="51" y="69"/>
                    <a:pt x="51" y="69"/>
                  </a:cubicBezTo>
                  <a:cubicBezTo>
                    <a:pt x="51" y="69"/>
                    <a:pt x="51" y="69"/>
                    <a:pt x="51" y="69"/>
                  </a:cubicBezTo>
                  <a:cubicBezTo>
                    <a:pt x="52" y="70"/>
                    <a:pt x="51" y="71"/>
                    <a:pt x="52" y="74"/>
                  </a:cubicBezTo>
                  <a:cubicBezTo>
                    <a:pt x="52" y="76"/>
                    <a:pt x="53" y="78"/>
                    <a:pt x="53" y="81"/>
                  </a:cubicBezTo>
                  <a:cubicBezTo>
                    <a:pt x="52" y="98"/>
                    <a:pt x="52" y="106"/>
                    <a:pt x="53" y="108"/>
                  </a:cubicBezTo>
                  <a:cubicBezTo>
                    <a:pt x="56" y="113"/>
                    <a:pt x="59" y="108"/>
                    <a:pt x="62" y="97"/>
                  </a:cubicBezTo>
                  <a:cubicBezTo>
                    <a:pt x="62" y="97"/>
                    <a:pt x="62" y="97"/>
                    <a:pt x="62" y="97"/>
                  </a:cubicBezTo>
                  <a:cubicBezTo>
                    <a:pt x="63" y="91"/>
                    <a:pt x="65" y="88"/>
                    <a:pt x="67" y="87"/>
                  </a:cubicBezTo>
                  <a:cubicBezTo>
                    <a:pt x="70" y="85"/>
                    <a:pt x="73" y="84"/>
                    <a:pt x="77" y="84"/>
                  </a:cubicBezTo>
                  <a:cubicBezTo>
                    <a:pt x="79" y="85"/>
                    <a:pt x="79" y="85"/>
                    <a:pt x="80" y="85"/>
                  </a:cubicBezTo>
                  <a:cubicBezTo>
                    <a:pt x="82" y="86"/>
                    <a:pt x="84" y="87"/>
                    <a:pt x="91" y="90"/>
                  </a:cubicBezTo>
                  <a:cubicBezTo>
                    <a:pt x="93" y="93"/>
                    <a:pt x="95" y="95"/>
                    <a:pt x="97" y="96"/>
                  </a:cubicBezTo>
                  <a:cubicBezTo>
                    <a:pt x="99" y="96"/>
                    <a:pt x="100" y="97"/>
                    <a:pt x="102" y="97"/>
                  </a:cubicBezTo>
                  <a:cubicBezTo>
                    <a:pt x="103" y="96"/>
                    <a:pt x="104" y="96"/>
                    <a:pt x="105" y="95"/>
                  </a:cubicBezTo>
                  <a:cubicBezTo>
                    <a:pt x="105" y="95"/>
                    <a:pt x="105" y="95"/>
                    <a:pt x="105" y="95"/>
                  </a:cubicBezTo>
                  <a:cubicBezTo>
                    <a:pt x="107" y="94"/>
                    <a:pt x="109" y="93"/>
                    <a:pt x="109" y="91"/>
                  </a:cubicBezTo>
                  <a:cubicBezTo>
                    <a:pt x="109" y="90"/>
                    <a:pt x="109" y="90"/>
                    <a:pt x="109" y="90"/>
                  </a:cubicBezTo>
                  <a:cubicBezTo>
                    <a:pt x="109" y="86"/>
                    <a:pt x="113" y="85"/>
                    <a:pt x="117" y="85"/>
                  </a:cubicBezTo>
                  <a:cubicBezTo>
                    <a:pt x="119" y="85"/>
                    <a:pt x="122" y="85"/>
                    <a:pt x="124" y="85"/>
                  </a:cubicBezTo>
                  <a:cubicBezTo>
                    <a:pt x="124" y="85"/>
                    <a:pt x="124" y="85"/>
                    <a:pt x="124" y="85"/>
                  </a:cubicBezTo>
                  <a:cubicBezTo>
                    <a:pt x="124" y="85"/>
                    <a:pt x="124" y="85"/>
                    <a:pt x="124" y="85"/>
                  </a:cubicBezTo>
                  <a:cubicBezTo>
                    <a:pt x="124" y="85"/>
                    <a:pt x="124" y="85"/>
                    <a:pt x="124" y="85"/>
                  </a:cubicBezTo>
                  <a:cubicBezTo>
                    <a:pt x="124" y="86"/>
                    <a:pt x="125" y="86"/>
                    <a:pt x="125" y="86"/>
                  </a:cubicBezTo>
                  <a:cubicBezTo>
                    <a:pt x="125" y="86"/>
                    <a:pt x="125" y="86"/>
                    <a:pt x="125" y="86"/>
                  </a:cubicBezTo>
                  <a:cubicBezTo>
                    <a:pt x="191" y="87"/>
                    <a:pt x="194" y="83"/>
                    <a:pt x="197" y="80"/>
                  </a:cubicBezTo>
                  <a:cubicBezTo>
                    <a:pt x="197" y="79"/>
                    <a:pt x="198" y="78"/>
                    <a:pt x="199" y="78"/>
                  </a:cubicBezTo>
                  <a:cubicBezTo>
                    <a:pt x="199" y="78"/>
                    <a:pt x="199" y="78"/>
                    <a:pt x="199" y="78"/>
                  </a:cubicBezTo>
                  <a:cubicBezTo>
                    <a:pt x="199" y="77"/>
                    <a:pt x="199" y="77"/>
                    <a:pt x="199" y="77"/>
                  </a:cubicBezTo>
                  <a:cubicBezTo>
                    <a:pt x="200" y="71"/>
                    <a:pt x="201" y="70"/>
                    <a:pt x="202" y="74"/>
                  </a:cubicBezTo>
                  <a:cubicBezTo>
                    <a:pt x="201" y="88"/>
                    <a:pt x="200" y="100"/>
                    <a:pt x="201" y="104"/>
                  </a:cubicBezTo>
                  <a:cubicBezTo>
                    <a:pt x="202" y="113"/>
                    <a:pt x="205" y="111"/>
                    <a:pt x="211" y="94"/>
                  </a:cubicBezTo>
                  <a:cubicBezTo>
                    <a:pt x="211" y="93"/>
                    <a:pt x="211" y="93"/>
                    <a:pt x="211" y="93"/>
                  </a:cubicBezTo>
                  <a:cubicBezTo>
                    <a:pt x="211" y="86"/>
                    <a:pt x="215" y="84"/>
                    <a:pt x="221" y="84"/>
                  </a:cubicBezTo>
                  <a:cubicBezTo>
                    <a:pt x="224" y="84"/>
                    <a:pt x="228" y="84"/>
                    <a:pt x="231" y="84"/>
                  </a:cubicBezTo>
                  <a:cubicBezTo>
                    <a:pt x="233" y="85"/>
                    <a:pt x="236" y="85"/>
                    <a:pt x="238" y="85"/>
                  </a:cubicBezTo>
                  <a:cubicBezTo>
                    <a:pt x="240" y="90"/>
                    <a:pt x="243" y="93"/>
                    <a:pt x="246" y="93"/>
                  </a:cubicBezTo>
                  <a:cubicBezTo>
                    <a:pt x="249" y="93"/>
                    <a:pt x="252" y="91"/>
                    <a:pt x="256" y="86"/>
                  </a:cubicBezTo>
                  <a:cubicBezTo>
                    <a:pt x="268" y="80"/>
                    <a:pt x="287" y="82"/>
                    <a:pt x="306" y="84"/>
                  </a:cubicBezTo>
                  <a:cubicBezTo>
                    <a:pt x="323" y="85"/>
                    <a:pt x="340" y="87"/>
                    <a:pt x="351" y="83"/>
                  </a:cubicBezTo>
                  <a:cubicBezTo>
                    <a:pt x="352" y="82"/>
                    <a:pt x="352" y="82"/>
                    <a:pt x="352" y="82"/>
                  </a:cubicBezTo>
                  <a:cubicBezTo>
                    <a:pt x="352" y="82"/>
                    <a:pt x="352" y="82"/>
                    <a:pt x="352" y="82"/>
                  </a:cubicBezTo>
                  <a:cubicBezTo>
                    <a:pt x="354" y="78"/>
                    <a:pt x="355" y="74"/>
                    <a:pt x="356" y="71"/>
                  </a:cubicBezTo>
                  <a:cubicBezTo>
                    <a:pt x="356" y="85"/>
                    <a:pt x="356" y="96"/>
                    <a:pt x="357" y="101"/>
                  </a:cubicBezTo>
                  <a:cubicBezTo>
                    <a:pt x="357" y="104"/>
                    <a:pt x="358" y="105"/>
                    <a:pt x="359" y="106"/>
                  </a:cubicBezTo>
                  <a:cubicBezTo>
                    <a:pt x="360" y="108"/>
                    <a:pt x="362" y="107"/>
                    <a:pt x="363" y="105"/>
                  </a:cubicBezTo>
                  <a:cubicBezTo>
                    <a:pt x="364" y="104"/>
                    <a:pt x="366" y="100"/>
                    <a:pt x="367" y="94"/>
                  </a:cubicBezTo>
                  <a:cubicBezTo>
                    <a:pt x="367" y="94"/>
                    <a:pt x="367" y="94"/>
                    <a:pt x="367" y="94"/>
                  </a:cubicBezTo>
                  <a:cubicBezTo>
                    <a:pt x="368" y="84"/>
                    <a:pt x="373" y="83"/>
                    <a:pt x="379" y="83"/>
                  </a:cubicBezTo>
                  <a:cubicBezTo>
                    <a:pt x="381" y="83"/>
                    <a:pt x="383" y="84"/>
                    <a:pt x="385" y="84"/>
                  </a:cubicBezTo>
                  <a:cubicBezTo>
                    <a:pt x="388" y="85"/>
                    <a:pt x="391" y="85"/>
                    <a:pt x="394" y="85"/>
                  </a:cubicBezTo>
                  <a:cubicBezTo>
                    <a:pt x="397" y="90"/>
                    <a:pt x="400" y="93"/>
                    <a:pt x="404" y="93"/>
                  </a:cubicBezTo>
                  <a:cubicBezTo>
                    <a:pt x="408" y="94"/>
                    <a:pt x="412" y="91"/>
                    <a:pt x="416" y="86"/>
                  </a:cubicBezTo>
                  <a:cubicBezTo>
                    <a:pt x="417" y="85"/>
                    <a:pt x="417" y="85"/>
                    <a:pt x="417" y="85"/>
                  </a:cubicBezTo>
                  <a:cubicBezTo>
                    <a:pt x="416" y="84"/>
                    <a:pt x="416" y="84"/>
                    <a:pt x="416" y="84"/>
                  </a:cubicBezTo>
                  <a:cubicBezTo>
                    <a:pt x="416" y="84"/>
                    <a:pt x="416" y="85"/>
                    <a:pt x="417" y="84"/>
                  </a:cubicBezTo>
                  <a:cubicBezTo>
                    <a:pt x="422" y="82"/>
                    <a:pt x="442" y="83"/>
                    <a:pt x="464" y="83"/>
                  </a:cubicBezTo>
                  <a:cubicBezTo>
                    <a:pt x="476" y="84"/>
                    <a:pt x="488" y="84"/>
                    <a:pt x="498" y="84"/>
                  </a:cubicBezTo>
                  <a:cubicBezTo>
                    <a:pt x="500" y="84"/>
                    <a:pt x="500" y="84"/>
                    <a:pt x="500" y="84"/>
                  </a:cubicBezTo>
                  <a:cubicBezTo>
                    <a:pt x="500" y="82"/>
                    <a:pt x="500" y="82"/>
                    <a:pt x="500" y="82"/>
                  </a:cubicBezTo>
                  <a:cubicBezTo>
                    <a:pt x="501" y="69"/>
                    <a:pt x="501" y="64"/>
                    <a:pt x="501" y="64"/>
                  </a:cubicBezTo>
                  <a:cubicBezTo>
                    <a:pt x="502" y="64"/>
                    <a:pt x="501" y="70"/>
                    <a:pt x="502" y="75"/>
                  </a:cubicBezTo>
                  <a:cubicBezTo>
                    <a:pt x="502" y="77"/>
                    <a:pt x="502" y="80"/>
                    <a:pt x="503" y="82"/>
                  </a:cubicBezTo>
                  <a:cubicBezTo>
                    <a:pt x="502" y="96"/>
                    <a:pt x="502" y="104"/>
                    <a:pt x="504" y="106"/>
                  </a:cubicBezTo>
                  <a:cubicBezTo>
                    <a:pt x="507" y="108"/>
                    <a:pt x="510" y="102"/>
                    <a:pt x="513" y="88"/>
                  </a:cubicBezTo>
                  <a:cubicBezTo>
                    <a:pt x="510" y="87"/>
                    <a:pt x="510" y="87"/>
                    <a:pt x="510" y="87"/>
                  </a:cubicBezTo>
                  <a:cubicBezTo>
                    <a:pt x="507" y="98"/>
                    <a:pt x="506" y="103"/>
                    <a:pt x="506" y="103"/>
                  </a:cubicBezTo>
                  <a:cubicBezTo>
                    <a:pt x="505" y="102"/>
                    <a:pt x="505" y="95"/>
                    <a:pt x="506" y="82"/>
                  </a:cubicBezTo>
                  <a:cubicBezTo>
                    <a:pt x="506" y="82"/>
                    <a:pt x="506" y="82"/>
                    <a:pt x="506" y="82"/>
                  </a:cubicBezTo>
                  <a:cubicBezTo>
                    <a:pt x="506" y="80"/>
                    <a:pt x="505" y="77"/>
                    <a:pt x="505" y="75"/>
                  </a:cubicBezTo>
                  <a:cubicBezTo>
                    <a:pt x="505" y="68"/>
                    <a:pt x="504" y="61"/>
                    <a:pt x="502" y="61"/>
                  </a:cubicBezTo>
                  <a:cubicBezTo>
                    <a:pt x="500" y="61"/>
                    <a:pt x="498" y="66"/>
                    <a:pt x="497" y="81"/>
                  </a:cubicBezTo>
                  <a:cubicBezTo>
                    <a:pt x="487" y="81"/>
                    <a:pt x="475" y="80"/>
                    <a:pt x="464" y="80"/>
                  </a:cubicBezTo>
                  <a:cubicBezTo>
                    <a:pt x="442" y="79"/>
                    <a:pt x="421" y="79"/>
                    <a:pt x="415" y="81"/>
                  </a:cubicBezTo>
                  <a:cubicBezTo>
                    <a:pt x="414" y="82"/>
                    <a:pt x="413" y="83"/>
                    <a:pt x="413" y="85"/>
                  </a:cubicBezTo>
                  <a:cubicBezTo>
                    <a:pt x="410" y="88"/>
                    <a:pt x="407" y="90"/>
                    <a:pt x="404" y="90"/>
                  </a:cubicBezTo>
                  <a:cubicBezTo>
                    <a:pt x="401" y="90"/>
                    <a:pt x="399" y="87"/>
                    <a:pt x="396" y="83"/>
                  </a:cubicBezTo>
                  <a:cubicBezTo>
                    <a:pt x="396" y="82"/>
                    <a:pt x="396" y="82"/>
                    <a:pt x="396" y="82"/>
                  </a:cubicBezTo>
                  <a:cubicBezTo>
                    <a:pt x="395" y="82"/>
                    <a:pt x="395" y="82"/>
                    <a:pt x="395" y="82"/>
                  </a:cubicBezTo>
                  <a:cubicBezTo>
                    <a:pt x="392" y="82"/>
                    <a:pt x="389" y="81"/>
                    <a:pt x="386" y="81"/>
                  </a:cubicBezTo>
                  <a:cubicBezTo>
                    <a:pt x="383" y="80"/>
                    <a:pt x="381" y="80"/>
                    <a:pt x="379" y="80"/>
                  </a:cubicBezTo>
                  <a:cubicBezTo>
                    <a:pt x="371" y="79"/>
                    <a:pt x="365" y="81"/>
                    <a:pt x="364" y="94"/>
                  </a:cubicBezTo>
                  <a:cubicBezTo>
                    <a:pt x="363" y="99"/>
                    <a:pt x="362" y="102"/>
                    <a:pt x="361" y="103"/>
                  </a:cubicBezTo>
                  <a:cubicBezTo>
                    <a:pt x="361" y="103"/>
                    <a:pt x="360" y="102"/>
                    <a:pt x="360" y="101"/>
                  </a:cubicBezTo>
                  <a:cubicBezTo>
                    <a:pt x="359" y="95"/>
                    <a:pt x="359" y="82"/>
                    <a:pt x="359" y="66"/>
                  </a:cubicBezTo>
                  <a:cubicBezTo>
                    <a:pt x="359" y="66"/>
                    <a:pt x="359" y="66"/>
                    <a:pt x="359" y="66"/>
                  </a:cubicBezTo>
                  <a:cubicBezTo>
                    <a:pt x="360" y="61"/>
                    <a:pt x="359" y="59"/>
                    <a:pt x="358" y="59"/>
                  </a:cubicBezTo>
                  <a:cubicBezTo>
                    <a:pt x="358" y="59"/>
                    <a:pt x="358" y="59"/>
                    <a:pt x="358" y="59"/>
                  </a:cubicBezTo>
                  <a:cubicBezTo>
                    <a:pt x="358" y="59"/>
                    <a:pt x="358" y="59"/>
                    <a:pt x="358" y="59"/>
                  </a:cubicBezTo>
                  <a:cubicBezTo>
                    <a:pt x="358" y="59"/>
                    <a:pt x="358" y="59"/>
                    <a:pt x="358" y="59"/>
                  </a:cubicBezTo>
                  <a:cubicBezTo>
                    <a:pt x="356" y="59"/>
                    <a:pt x="355" y="62"/>
                    <a:pt x="354" y="67"/>
                  </a:cubicBezTo>
                  <a:cubicBezTo>
                    <a:pt x="354" y="67"/>
                    <a:pt x="354" y="67"/>
                    <a:pt x="354" y="67"/>
                  </a:cubicBezTo>
                  <a:cubicBezTo>
                    <a:pt x="353" y="71"/>
                    <a:pt x="351" y="76"/>
                    <a:pt x="349" y="80"/>
                  </a:cubicBezTo>
                  <a:cubicBezTo>
                    <a:pt x="339" y="83"/>
                    <a:pt x="323" y="82"/>
                    <a:pt x="307" y="80"/>
                  </a:cubicBezTo>
                  <a:cubicBezTo>
                    <a:pt x="287" y="79"/>
                    <a:pt x="267" y="77"/>
                    <a:pt x="254" y="84"/>
                  </a:cubicBezTo>
                  <a:cubicBezTo>
                    <a:pt x="253" y="84"/>
                    <a:pt x="253" y="84"/>
                    <a:pt x="253" y="84"/>
                  </a:cubicBezTo>
                  <a:cubicBezTo>
                    <a:pt x="250" y="88"/>
                    <a:pt x="248" y="90"/>
                    <a:pt x="246" y="90"/>
                  </a:cubicBezTo>
                  <a:cubicBezTo>
                    <a:pt x="244" y="90"/>
                    <a:pt x="242" y="87"/>
                    <a:pt x="241" y="83"/>
                  </a:cubicBezTo>
                  <a:cubicBezTo>
                    <a:pt x="240" y="82"/>
                    <a:pt x="240" y="82"/>
                    <a:pt x="240" y="82"/>
                  </a:cubicBezTo>
                  <a:cubicBezTo>
                    <a:pt x="239" y="82"/>
                    <a:pt x="239" y="82"/>
                    <a:pt x="239" y="82"/>
                  </a:cubicBezTo>
                  <a:cubicBezTo>
                    <a:pt x="237" y="82"/>
                    <a:pt x="234" y="81"/>
                    <a:pt x="232" y="81"/>
                  </a:cubicBezTo>
                  <a:cubicBezTo>
                    <a:pt x="228" y="81"/>
                    <a:pt x="224" y="80"/>
                    <a:pt x="221" y="80"/>
                  </a:cubicBezTo>
                  <a:cubicBezTo>
                    <a:pt x="213" y="81"/>
                    <a:pt x="207" y="83"/>
                    <a:pt x="208" y="93"/>
                  </a:cubicBezTo>
                  <a:cubicBezTo>
                    <a:pt x="205" y="101"/>
                    <a:pt x="204" y="104"/>
                    <a:pt x="204" y="104"/>
                  </a:cubicBezTo>
                  <a:cubicBezTo>
                    <a:pt x="203" y="99"/>
                    <a:pt x="204" y="88"/>
                    <a:pt x="205" y="74"/>
                  </a:cubicBezTo>
                  <a:cubicBezTo>
                    <a:pt x="205" y="74"/>
                    <a:pt x="205" y="74"/>
                    <a:pt x="205" y="74"/>
                  </a:cubicBezTo>
                  <a:cubicBezTo>
                    <a:pt x="203" y="58"/>
                    <a:pt x="200" y="58"/>
                    <a:pt x="196" y="76"/>
                  </a:cubicBezTo>
                  <a:cubicBezTo>
                    <a:pt x="195" y="76"/>
                    <a:pt x="195" y="77"/>
                    <a:pt x="194" y="78"/>
                  </a:cubicBezTo>
                  <a:cubicBezTo>
                    <a:pt x="193" y="81"/>
                    <a:pt x="192" y="84"/>
                    <a:pt x="126" y="82"/>
                  </a:cubicBezTo>
                  <a:cubicBezTo>
                    <a:pt x="126" y="82"/>
                    <a:pt x="126" y="82"/>
                    <a:pt x="126" y="82"/>
                  </a:cubicBezTo>
                  <a:cubicBezTo>
                    <a:pt x="126" y="82"/>
                    <a:pt x="126" y="82"/>
                    <a:pt x="126" y="82"/>
                  </a:cubicBezTo>
                  <a:cubicBezTo>
                    <a:pt x="125" y="82"/>
                    <a:pt x="125" y="82"/>
                    <a:pt x="124" y="82"/>
                  </a:cubicBezTo>
                  <a:cubicBezTo>
                    <a:pt x="124" y="82"/>
                    <a:pt x="124" y="82"/>
                    <a:pt x="124" y="82"/>
                  </a:cubicBezTo>
                  <a:cubicBezTo>
                    <a:pt x="122" y="82"/>
                    <a:pt x="120" y="82"/>
                    <a:pt x="117" y="82"/>
                  </a:cubicBezTo>
                  <a:cubicBezTo>
                    <a:pt x="111" y="82"/>
                    <a:pt x="106" y="83"/>
                    <a:pt x="106" y="90"/>
                  </a:cubicBezTo>
                  <a:cubicBezTo>
                    <a:pt x="106" y="91"/>
                    <a:pt x="105" y="92"/>
                    <a:pt x="104" y="93"/>
                  </a:cubicBezTo>
                  <a:cubicBezTo>
                    <a:pt x="104" y="93"/>
                    <a:pt x="104" y="93"/>
                    <a:pt x="104" y="93"/>
                  </a:cubicBezTo>
                  <a:cubicBezTo>
                    <a:pt x="103" y="93"/>
                    <a:pt x="102" y="93"/>
                    <a:pt x="101" y="93"/>
                  </a:cubicBezTo>
                  <a:cubicBezTo>
                    <a:pt x="101" y="93"/>
                    <a:pt x="100" y="93"/>
                    <a:pt x="99" y="93"/>
                  </a:cubicBezTo>
                  <a:cubicBezTo>
                    <a:pt x="97" y="92"/>
                    <a:pt x="95" y="91"/>
                    <a:pt x="93" y="88"/>
                  </a:cubicBezTo>
                  <a:cubicBezTo>
                    <a:pt x="93" y="87"/>
                    <a:pt x="93" y="87"/>
                    <a:pt x="93" y="87"/>
                  </a:cubicBezTo>
                  <a:cubicBezTo>
                    <a:pt x="85" y="84"/>
                    <a:pt x="83" y="83"/>
                    <a:pt x="82" y="82"/>
                  </a:cubicBezTo>
                  <a:cubicBezTo>
                    <a:pt x="80" y="82"/>
                    <a:pt x="80" y="82"/>
                    <a:pt x="78" y="81"/>
                  </a:cubicBezTo>
                  <a:cubicBezTo>
                    <a:pt x="77" y="81"/>
                    <a:pt x="77" y="81"/>
                    <a:pt x="77" y="81"/>
                  </a:cubicBezTo>
                  <a:cubicBezTo>
                    <a:pt x="73" y="81"/>
                    <a:pt x="69" y="82"/>
                    <a:pt x="65" y="84"/>
                  </a:cubicBezTo>
                  <a:cubicBezTo>
                    <a:pt x="62" y="86"/>
                    <a:pt x="59" y="90"/>
                    <a:pt x="59" y="96"/>
                  </a:cubicBezTo>
                  <a:cubicBezTo>
                    <a:pt x="57" y="102"/>
                    <a:pt x="56" y="108"/>
                    <a:pt x="56" y="107"/>
                  </a:cubicBezTo>
                  <a:cubicBezTo>
                    <a:pt x="55" y="105"/>
                    <a:pt x="55" y="97"/>
                    <a:pt x="57" y="81"/>
                  </a:cubicBezTo>
                  <a:cubicBezTo>
                    <a:pt x="57" y="81"/>
                    <a:pt x="57" y="81"/>
                    <a:pt x="57" y="81"/>
                  </a:cubicBezTo>
                  <a:cubicBezTo>
                    <a:pt x="56" y="78"/>
                    <a:pt x="56" y="76"/>
                    <a:pt x="55" y="74"/>
                  </a:cubicBezTo>
                  <a:cubicBezTo>
                    <a:pt x="54" y="69"/>
                    <a:pt x="54" y="66"/>
                    <a:pt x="52" y="66"/>
                  </a:cubicBezTo>
                  <a:cubicBezTo>
                    <a:pt x="52" y="66"/>
                    <a:pt x="52" y="66"/>
                    <a:pt x="52" y="66"/>
                  </a:cubicBezTo>
                  <a:cubicBezTo>
                    <a:pt x="50" y="66"/>
                    <a:pt x="49" y="70"/>
                    <a:pt x="47" y="80"/>
                  </a:cubicBezTo>
                  <a:cubicBezTo>
                    <a:pt x="43" y="82"/>
                    <a:pt x="40" y="83"/>
                    <a:pt x="36" y="83"/>
                  </a:cubicBezTo>
                  <a:cubicBezTo>
                    <a:pt x="32" y="83"/>
                    <a:pt x="28" y="82"/>
                    <a:pt x="25" y="80"/>
                  </a:cubicBezTo>
                  <a:close/>
                  <a:moveTo>
                    <a:pt x="357" y="63"/>
                  </a:moveTo>
                  <a:cubicBezTo>
                    <a:pt x="358" y="63"/>
                    <a:pt x="358" y="62"/>
                    <a:pt x="358" y="62"/>
                  </a:cubicBezTo>
                  <a:cubicBezTo>
                    <a:pt x="358" y="62"/>
                    <a:pt x="358" y="62"/>
                    <a:pt x="358" y="62"/>
                  </a:cubicBezTo>
                  <a:cubicBezTo>
                    <a:pt x="357" y="62"/>
                    <a:pt x="357" y="63"/>
                    <a:pt x="357"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pic>
        <p:nvPicPr>
          <p:cNvPr id="35" name="图片 34" descr="11"/>
          <p:cNvPicPr>
            <a:picLocks noChangeAspect="1"/>
          </p:cNvPicPr>
          <p:nvPr/>
        </p:nvPicPr>
        <p:blipFill>
          <a:blip r:embed="rId1"/>
          <a:stretch>
            <a:fillRect/>
          </a:stretch>
        </p:blipFill>
        <p:spPr>
          <a:xfrm>
            <a:off x="4531424" y="-587871"/>
            <a:ext cx="6034726" cy="2640192"/>
          </a:xfrm>
          <a:prstGeom prst="rect">
            <a:avLst/>
          </a:prstGeom>
        </p:spPr>
      </p:pic>
      <p:pic>
        <p:nvPicPr>
          <p:cNvPr id="5" name="图片 4" descr="89"/>
          <p:cNvPicPr>
            <a:picLocks noChangeAspect="1"/>
          </p:cNvPicPr>
          <p:nvPr/>
        </p:nvPicPr>
        <p:blipFill>
          <a:blip r:embed="rId2"/>
          <a:stretch>
            <a:fillRect/>
          </a:stretch>
        </p:blipFill>
        <p:spPr>
          <a:xfrm>
            <a:off x="-609890" y="2846009"/>
            <a:ext cx="5404204" cy="2851636"/>
          </a:xfrm>
          <a:prstGeom prst="rect">
            <a:avLst/>
          </a:prstGeom>
        </p:spPr>
      </p:pic>
      <p:pic>
        <p:nvPicPr>
          <p:cNvPr id="6" name="图片 5" descr="852"/>
          <p:cNvPicPr>
            <a:picLocks noChangeAspect="1"/>
          </p:cNvPicPr>
          <p:nvPr/>
        </p:nvPicPr>
        <p:blipFill>
          <a:blip r:embed="rId3"/>
          <a:stretch>
            <a:fillRect/>
          </a:stretch>
        </p:blipFill>
        <p:spPr>
          <a:xfrm>
            <a:off x="1358265" y="716280"/>
            <a:ext cx="981075" cy="889635"/>
          </a:xfrm>
          <a:prstGeom prst="rect">
            <a:avLst/>
          </a:prstGeom>
        </p:spPr>
      </p:pic>
      <p:pic>
        <p:nvPicPr>
          <p:cNvPr id="7" name="Keith Kenniff - Receives">
            <a:hlinkClick r:id="" action="ppaction://media"/>
          </p:cNvPr>
          <p:cNvPicPr>
            <a:picLocks noChangeAspect="1"/>
          </p:cNvPicPr>
          <p:nvPr>
            <a:audioFile r:link="rId4"/>
            <p:extLst>
              <p:ext uri="{DAA4B4D4-6D71-4841-9C94-3DE7FCFB9230}">
                <p14:media xmlns:p14="http://schemas.microsoft.com/office/powerpoint/2010/main" r:embed="rId5"/>
              </p:ext>
            </p:extLst>
          </p:nvPr>
        </p:nvPicPr>
        <p:blipFill>
          <a:blip r:embed="rId6"/>
          <a:stretch>
            <a:fillRect/>
          </a:stretch>
        </p:blipFill>
        <p:spPr>
          <a:xfrm>
            <a:off x="-609600" y="106750"/>
            <a:ext cx="609600" cy="609600"/>
          </a:xfrm>
          <a:prstGeom prst="rect">
            <a:avLst/>
          </a:prstGeom>
        </p:spPr>
      </p:pic>
      <p:pic>
        <p:nvPicPr>
          <p:cNvPr id="8" name="图片 7" descr="852"/>
          <p:cNvPicPr>
            <a:picLocks noChangeAspect="1"/>
          </p:cNvPicPr>
          <p:nvPr/>
        </p:nvPicPr>
        <p:blipFill>
          <a:blip r:embed="rId3"/>
          <a:stretch>
            <a:fillRect/>
          </a:stretch>
        </p:blipFill>
        <p:spPr>
          <a:xfrm rot="17520000">
            <a:off x="6824980" y="2845435"/>
            <a:ext cx="981075" cy="889635"/>
          </a:xfrm>
          <a:prstGeom prst="rect">
            <a:avLst/>
          </a:prstGeom>
        </p:spPr>
      </p:pic>
      <p:sp>
        <p:nvSpPr>
          <p:cNvPr id="10" name="圆角矩形 9"/>
          <p:cNvSpPr/>
          <p:nvPr/>
        </p:nvSpPr>
        <p:spPr>
          <a:xfrm>
            <a:off x="3943350" y="2997835"/>
            <a:ext cx="1229360" cy="325120"/>
          </a:xfrm>
          <a:prstGeom prst="roundRect">
            <a:avLst/>
          </a:prstGeom>
          <a:noFill/>
          <a:ln>
            <a:solidFill>
              <a:srgbClr val="FF7F7F"/>
            </a:solid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7"/>
                                        </p:tgtEl>
                                      </p:cBhvr>
                                    </p:cmd>
                                  </p:childTnLst>
                                </p:cTn>
                              </p:par>
                            </p:childTnLst>
                          </p:cTn>
                        </p:par>
                        <p:par>
                          <p:cTn id="7" fill="hold">
                            <p:stCondLst>
                              <p:cond delay="0"/>
                            </p:stCondLst>
                            <p:childTnLst>
                              <p:par>
                                <p:cTn id="8" presetID="50" presetClass="entr" presetSubtype="0" decel="100000" fill="hold" nodeType="afterEffect">
                                  <p:stCondLst>
                                    <p:cond delay="0"/>
                                  </p:stCondLst>
                                  <p:childTnLst>
                                    <p:set>
                                      <p:cBhvr>
                                        <p:cTn id="9" dur="1" fill="hold">
                                          <p:stCondLst>
                                            <p:cond delay="0"/>
                                          </p:stCondLst>
                                        </p:cTn>
                                        <p:tgtEl>
                                          <p:spTgt spid="5"/>
                                        </p:tgtEl>
                                        <p:attrNameLst>
                                          <p:attrName>style.visibility</p:attrName>
                                        </p:attrNameLst>
                                      </p:cBhvr>
                                      <p:to>
                                        <p:strVal val="visible"/>
                                      </p:to>
                                    </p:set>
                                    <p:anim calcmode="lin" valueType="num">
                                      <p:cBhvr>
                                        <p:cTn id="10" dur="1000" fill="hold"/>
                                        <p:tgtEl>
                                          <p:spTgt spid="5"/>
                                        </p:tgtEl>
                                        <p:attrNameLst>
                                          <p:attrName>ppt_w</p:attrName>
                                        </p:attrNameLst>
                                      </p:cBhvr>
                                      <p:tavLst>
                                        <p:tav tm="0">
                                          <p:val>
                                            <p:strVal val="#ppt_w+.3"/>
                                          </p:val>
                                        </p:tav>
                                        <p:tav tm="100000">
                                          <p:val>
                                            <p:strVal val="#ppt_w"/>
                                          </p:val>
                                        </p:tav>
                                      </p:tavLst>
                                    </p:anim>
                                    <p:anim calcmode="lin" valueType="num">
                                      <p:cBhvr>
                                        <p:cTn id="11" dur="1000" fill="hold"/>
                                        <p:tgtEl>
                                          <p:spTgt spid="5"/>
                                        </p:tgtEl>
                                        <p:attrNameLst>
                                          <p:attrName>ppt_h</p:attrName>
                                        </p:attrNameLst>
                                      </p:cBhvr>
                                      <p:tavLst>
                                        <p:tav tm="0">
                                          <p:val>
                                            <p:strVal val="#ppt_h"/>
                                          </p:val>
                                        </p:tav>
                                        <p:tav tm="100000">
                                          <p:val>
                                            <p:strVal val="#ppt_h"/>
                                          </p:val>
                                        </p:tav>
                                      </p:tavLst>
                                    </p:anim>
                                    <p:animEffect transition="in" filter="fade">
                                      <p:cBhvr>
                                        <p:cTn id="12" dur="1000"/>
                                        <p:tgtEl>
                                          <p:spTgt spid="5"/>
                                        </p:tgtEl>
                                      </p:cBhvr>
                                    </p:animEffect>
                                  </p:childTnLst>
                                </p:cTn>
                              </p:par>
                            </p:childTnLst>
                          </p:cTn>
                        </p:par>
                        <p:par>
                          <p:cTn id="13" fill="hold">
                            <p:stCondLst>
                              <p:cond delay="1000"/>
                            </p:stCondLst>
                            <p:childTnLst>
                              <p:par>
                                <p:cTn id="14" presetID="50" presetClass="entr" presetSubtype="0" decel="100000" fill="hold" nodeType="afterEffect">
                                  <p:stCondLst>
                                    <p:cond delay="0"/>
                                  </p:stCondLst>
                                  <p:childTnLst>
                                    <p:set>
                                      <p:cBhvr>
                                        <p:cTn id="15" dur="1" fill="hold">
                                          <p:stCondLst>
                                            <p:cond delay="0"/>
                                          </p:stCondLst>
                                        </p:cTn>
                                        <p:tgtEl>
                                          <p:spTgt spid="35"/>
                                        </p:tgtEl>
                                        <p:attrNameLst>
                                          <p:attrName>style.visibility</p:attrName>
                                        </p:attrNameLst>
                                      </p:cBhvr>
                                      <p:to>
                                        <p:strVal val="visible"/>
                                      </p:to>
                                    </p:set>
                                    <p:anim calcmode="lin" valueType="num">
                                      <p:cBhvr>
                                        <p:cTn id="16" dur="1000" fill="hold"/>
                                        <p:tgtEl>
                                          <p:spTgt spid="35"/>
                                        </p:tgtEl>
                                        <p:attrNameLst>
                                          <p:attrName>ppt_w</p:attrName>
                                        </p:attrNameLst>
                                      </p:cBhvr>
                                      <p:tavLst>
                                        <p:tav tm="0">
                                          <p:val>
                                            <p:strVal val="#ppt_w+.3"/>
                                          </p:val>
                                        </p:tav>
                                        <p:tav tm="100000">
                                          <p:val>
                                            <p:strVal val="#ppt_w"/>
                                          </p:val>
                                        </p:tav>
                                      </p:tavLst>
                                    </p:anim>
                                    <p:anim calcmode="lin" valueType="num">
                                      <p:cBhvr>
                                        <p:cTn id="17" dur="1000" fill="hold"/>
                                        <p:tgtEl>
                                          <p:spTgt spid="35"/>
                                        </p:tgtEl>
                                        <p:attrNameLst>
                                          <p:attrName>ppt_h</p:attrName>
                                        </p:attrNameLst>
                                      </p:cBhvr>
                                      <p:tavLst>
                                        <p:tav tm="0">
                                          <p:val>
                                            <p:strVal val="#ppt_h"/>
                                          </p:val>
                                        </p:tav>
                                        <p:tav tm="100000">
                                          <p:val>
                                            <p:strVal val="#ppt_h"/>
                                          </p:val>
                                        </p:tav>
                                      </p:tavLst>
                                    </p:anim>
                                    <p:animEffect transition="in" filter="fade">
                                      <p:cBhvr>
                                        <p:cTn id="18" dur="1000"/>
                                        <p:tgtEl>
                                          <p:spTgt spid="35"/>
                                        </p:tgtEl>
                                      </p:cBhvr>
                                    </p:animEffect>
                                  </p:childTnLst>
                                </p:cTn>
                              </p:par>
                            </p:childTnLst>
                          </p:cTn>
                        </p:par>
                        <p:par>
                          <p:cTn id="19" fill="hold">
                            <p:stCondLst>
                              <p:cond delay="20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3"/>
                                        </p:tgtEl>
                                        <p:attrNameLst>
                                          <p:attrName>style.visibility</p:attrName>
                                        </p:attrNameLst>
                                      </p:cBhvr>
                                      <p:to>
                                        <p:strVal val="visible"/>
                                      </p:to>
                                    </p:set>
                                    <p:anim calcmode="lin" valueType="num">
                                      <p:cBhvr>
                                        <p:cTn id="22"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3"/>
                                        </p:tgtEl>
                                        <p:attrNameLst>
                                          <p:attrName>ppt_y</p:attrName>
                                        </p:attrNameLst>
                                      </p:cBhvr>
                                      <p:tavLst>
                                        <p:tav tm="0">
                                          <p:val>
                                            <p:strVal val="#ppt_y"/>
                                          </p:val>
                                        </p:tav>
                                        <p:tav tm="100000">
                                          <p:val>
                                            <p:strVal val="#ppt_y"/>
                                          </p:val>
                                        </p:tav>
                                      </p:tavLst>
                                    </p:anim>
                                    <p:anim calcmode="lin" valueType="num">
                                      <p:cBhvr>
                                        <p:cTn id="24"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3"/>
                                        </p:tgtEl>
                                      </p:cBhvr>
                                    </p:animEffect>
                                  </p:childTnLst>
                                </p:cTn>
                              </p:par>
                            </p:childTnLst>
                          </p:cTn>
                        </p:par>
                        <p:par>
                          <p:cTn id="27" fill="hold">
                            <p:stCondLst>
                              <p:cond delay="2700"/>
                            </p:stCondLst>
                            <p:childTnLst>
                              <p:par>
                                <p:cTn id="28" presetID="53" presetClass="entr" presetSubtype="16" fill="hold" nodeType="afterEffect">
                                  <p:stCondLst>
                                    <p:cond delay="0"/>
                                  </p:stCondLst>
                                  <p:childTnLst>
                                    <p:set>
                                      <p:cBhvr>
                                        <p:cTn id="29" dur="1" fill="hold">
                                          <p:stCondLst>
                                            <p:cond delay="0"/>
                                          </p:stCondLst>
                                        </p:cTn>
                                        <p:tgtEl>
                                          <p:spTgt spid="39"/>
                                        </p:tgtEl>
                                        <p:attrNameLst>
                                          <p:attrName>style.visibility</p:attrName>
                                        </p:attrNameLst>
                                      </p:cBhvr>
                                      <p:to>
                                        <p:strVal val="visible"/>
                                      </p:to>
                                    </p:set>
                                    <p:anim calcmode="lin" valueType="num">
                                      <p:cBhvr>
                                        <p:cTn id="30" dur="500" fill="hold"/>
                                        <p:tgtEl>
                                          <p:spTgt spid="39"/>
                                        </p:tgtEl>
                                        <p:attrNameLst>
                                          <p:attrName>ppt_w</p:attrName>
                                        </p:attrNameLst>
                                      </p:cBhvr>
                                      <p:tavLst>
                                        <p:tav tm="0">
                                          <p:val>
                                            <p:fltVal val="0"/>
                                          </p:val>
                                        </p:tav>
                                        <p:tav tm="100000">
                                          <p:val>
                                            <p:strVal val="#ppt_w"/>
                                          </p:val>
                                        </p:tav>
                                      </p:tavLst>
                                    </p:anim>
                                    <p:anim calcmode="lin" valueType="num">
                                      <p:cBhvr>
                                        <p:cTn id="31" dur="500" fill="hold"/>
                                        <p:tgtEl>
                                          <p:spTgt spid="39"/>
                                        </p:tgtEl>
                                        <p:attrNameLst>
                                          <p:attrName>ppt_h</p:attrName>
                                        </p:attrNameLst>
                                      </p:cBhvr>
                                      <p:tavLst>
                                        <p:tav tm="0">
                                          <p:val>
                                            <p:fltVal val="0"/>
                                          </p:val>
                                        </p:tav>
                                        <p:tav tm="100000">
                                          <p:val>
                                            <p:strVal val="#ppt_h"/>
                                          </p:val>
                                        </p:tav>
                                      </p:tavLst>
                                    </p:anim>
                                    <p:animEffect transition="in" filter="fade">
                                      <p:cBhvr>
                                        <p:cTn id="32" dur="500"/>
                                        <p:tgtEl>
                                          <p:spTgt spid="39"/>
                                        </p:tgtEl>
                                      </p:cBhvr>
                                    </p:animEffect>
                                  </p:childTnLst>
                                </p:cTn>
                              </p:par>
                              <p:par>
                                <p:cTn id="33" presetID="53" presetClass="entr" presetSubtype="16" fill="hold" nodeType="withEffect">
                                  <p:stCondLst>
                                    <p:cond delay="0"/>
                                  </p:stCondLst>
                                  <p:childTnLst>
                                    <p:set>
                                      <p:cBhvr>
                                        <p:cTn id="34" dur="1" fill="hold">
                                          <p:stCondLst>
                                            <p:cond delay="0"/>
                                          </p:stCondLst>
                                        </p:cTn>
                                        <p:tgtEl>
                                          <p:spTgt spid="42"/>
                                        </p:tgtEl>
                                        <p:attrNameLst>
                                          <p:attrName>style.visibility</p:attrName>
                                        </p:attrNameLst>
                                      </p:cBhvr>
                                      <p:to>
                                        <p:strVal val="visible"/>
                                      </p:to>
                                    </p:set>
                                    <p:anim calcmode="lin" valueType="num">
                                      <p:cBhvr>
                                        <p:cTn id="35" dur="500" fill="hold"/>
                                        <p:tgtEl>
                                          <p:spTgt spid="42"/>
                                        </p:tgtEl>
                                        <p:attrNameLst>
                                          <p:attrName>ppt_w</p:attrName>
                                        </p:attrNameLst>
                                      </p:cBhvr>
                                      <p:tavLst>
                                        <p:tav tm="0">
                                          <p:val>
                                            <p:fltVal val="0"/>
                                          </p:val>
                                        </p:tav>
                                        <p:tav tm="100000">
                                          <p:val>
                                            <p:strVal val="#ppt_w"/>
                                          </p:val>
                                        </p:tav>
                                      </p:tavLst>
                                    </p:anim>
                                    <p:anim calcmode="lin" valueType="num">
                                      <p:cBhvr>
                                        <p:cTn id="36" dur="500" fill="hold"/>
                                        <p:tgtEl>
                                          <p:spTgt spid="42"/>
                                        </p:tgtEl>
                                        <p:attrNameLst>
                                          <p:attrName>ppt_h</p:attrName>
                                        </p:attrNameLst>
                                      </p:cBhvr>
                                      <p:tavLst>
                                        <p:tav tm="0">
                                          <p:val>
                                            <p:fltVal val="0"/>
                                          </p:val>
                                        </p:tav>
                                        <p:tav tm="100000">
                                          <p:val>
                                            <p:strVal val="#ppt_h"/>
                                          </p:val>
                                        </p:tav>
                                      </p:tavLst>
                                    </p:anim>
                                    <p:animEffect transition="in" filter="fade">
                                      <p:cBhvr>
                                        <p:cTn id="37" dur="500"/>
                                        <p:tgtEl>
                                          <p:spTgt spid="42"/>
                                        </p:tgtEl>
                                      </p:cBhvr>
                                    </p:animEffect>
                                  </p:childTnLst>
                                </p:cTn>
                              </p:par>
                              <p:par>
                                <p:cTn id="38" presetID="53" presetClass="entr" presetSubtype="16" fill="hold" nodeType="withEffect">
                                  <p:stCondLst>
                                    <p:cond delay="0"/>
                                  </p:stCondLst>
                                  <p:childTnLst>
                                    <p:set>
                                      <p:cBhvr>
                                        <p:cTn id="39" dur="1" fill="hold">
                                          <p:stCondLst>
                                            <p:cond delay="0"/>
                                          </p:stCondLst>
                                        </p:cTn>
                                        <p:tgtEl>
                                          <p:spTgt spid="45"/>
                                        </p:tgtEl>
                                        <p:attrNameLst>
                                          <p:attrName>style.visibility</p:attrName>
                                        </p:attrNameLst>
                                      </p:cBhvr>
                                      <p:to>
                                        <p:strVal val="visible"/>
                                      </p:to>
                                    </p:set>
                                    <p:anim calcmode="lin" valueType="num">
                                      <p:cBhvr>
                                        <p:cTn id="40" dur="500" fill="hold"/>
                                        <p:tgtEl>
                                          <p:spTgt spid="45"/>
                                        </p:tgtEl>
                                        <p:attrNameLst>
                                          <p:attrName>ppt_w</p:attrName>
                                        </p:attrNameLst>
                                      </p:cBhvr>
                                      <p:tavLst>
                                        <p:tav tm="0">
                                          <p:val>
                                            <p:fltVal val="0"/>
                                          </p:val>
                                        </p:tav>
                                        <p:tav tm="100000">
                                          <p:val>
                                            <p:strVal val="#ppt_w"/>
                                          </p:val>
                                        </p:tav>
                                      </p:tavLst>
                                    </p:anim>
                                    <p:anim calcmode="lin" valueType="num">
                                      <p:cBhvr>
                                        <p:cTn id="41" dur="500" fill="hold"/>
                                        <p:tgtEl>
                                          <p:spTgt spid="45"/>
                                        </p:tgtEl>
                                        <p:attrNameLst>
                                          <p:attrName>ppt_h</p:attrName>
                                        </p:attrNameLst>
                                      </p:cBhvr>
                                      <p:tavLst>
                                        <p:tav tm="0">
                                          <p:val>
                                            <p:fltVal val="0"/>
                                          </p:val>
                                        </p:tav>
                                        <p:tav tm="100000">
                                          <p:val>
                                            <p:strVal val="#ppt_h"/>
                                          </p:val>
                                        </p:tav>
                                      </p:tavLst>
                                    </p:anim>
                                    <p:animEffect transition="in" filter="fade">
                                      <p:cBhvr>
                                        <p:cTn id="42" dur="500"/>
                                        <p:tgtEl>
                                          <p:spTgt spid="45"/>
                                        </p:tgtEl>
                                      </p:cBhvr>
                                    </p:animEffect>
                                  </p:childTnLst>
                                </p:cTn>
                              </p:par>
                              <p:par>
                                <p:cTn id="43" presetID="53" presetClass="entr" presetSubtype="16" fill="hold" nodeType="withEffect">
                                  <p:stCondLst>
                                    <p:cond delay="0"/>
                                  </p:stCondLst>
                                  <p:childTnLst>
                                    <p:set>
                                      <p:cBhvr>
                                        <p:cTn id="44" dur="1" fill="hold">
                                          <p:stCondLst>
                                            <p:cond delay="0"/>
                                          </p:stCondLst>
                                        </p:cTn>
                                        <p:tgtEl>
                                          <p:spTgt spid="49"/>
                                        </p:tgtEl>
                                        <p:attrNameLst>
                                          <p:attrName>style.visibility</p:attrName>
                                        </p:attrNameLst>
                                      </p:cBhvr>
                                      <p:to>
                                        <p:strVal val="visible"/>
                                      </p:to>
                                    </p:set>
                                    <p:anim calcmode="lin" valueType="num">
                                      <p:cBhvr>
                                        <p:cTn id="45" dur="500" fill="hold"/>
                                        <p:tgtEl>
                                          <p:spTgt spid="49"/>
                                        </p:tgtEl>
                                        <p:attrNameLst>
                                          <p:attrName>ppt_w</p:attrName>
                                        </p:attrNameLst>
                                      </p:cBhvr>
                                      <p:tavLst>
                                        <p:tav tm="0">
                                          <p:val>
                                            <p:fltVal val="0"/>
                                          </p:val>
                                        </p:tav>
                                        <p:tav tm="100000">
                                          <p:val>
                                            <p:strVal val="#ppt_w"/>
                                          </p:val>
                                        </p:tav>
                                      </p:tavLst>
                                    </p:anim>
                                    <p:anim calcmode="lin" valueType="num">
                                      <p:cBhvr>
                                        <p:cTn id="46" dur="500" fill="hold"/>
                                        <p:tgtEl>
                                          <p:spTgt spid="49"/>
                                        </p:tgtEl>
                                        <p:attrNameLst>
                                          <p:attrName>ppt_h</p:attrName>
                                        </p:attrNameLst>
                                      </p:cBhvr>
                                      <p:tavLst>
                                        <p:tav tm="0">
                                          <p:val>
                                            <p:fltVal val="0"/>
                                          </p:val>
                                        </p:tav>
                                        <p:tav tm="100000">
                                          <p:val>
                                            <p:strVal val="#ppt_h"/>
                                          </p:val>
                                        </p:tav>
                                      </p:tavLst>
                                    </p:anim>
                                    <p:animEffect transition="in" filter="fade">
                                      <p:cBhvr>
                                        <p:cTn id="47" dur="500"/>
                                        <p:tgtEl>
                                          <p:spTgt spid="49"/>
                                        </p:tgtEl>
                                      </p:cBhvr>
                                    </p:animEffect>
                                  </p:childTnLst>
                                </p:cTn>
                              </p:par>
                              <p:par>
                                <p:cTn id="48" presetID="53" presetClass="entr" presetSubtype="16" fill="hold" nodeType="withEffect">
                                  <p:stCondLst>
                                    <p:cond delay="0"/>
                                  </p:stCondLst>
                                  <p:childTnLst>
                                    <p:set>
                                      <p:cBhvr>
                                        <p:cTn id="49" dur="1" fill="hold">
                                          <p:stCondLst>
                                            <p:cond delay="0"/>
                                          </p:stCondLst>
                                        </p:cTn>
                                        <p:tgtEl>
                                          <p:spTgt spid="53"/>
                                        </p:tgtEl>
                                        <p:attrNameLst>
                                          <p:attrName>style.visibility</p:attrName>
                                        </p:attrNameLst>
                                      </p:cBhvr>
                                      <p:to>
                                        <p:strVal val="visible"/>
                                      </p:to>
                                    </p:set>
                                    <p:anim calcmode="lin" valueType="num">
                                      <p:cBhvr>
                                        <p:cTn id="50" dur="500" fill="hold"/>
                                        <p:tgtEl>
                                          <p:spTgt spid="53"/>
                                        </p:tgtEl>
                                        <p:attrNameLst>
                                          <p:attrName>ppt_w</p:attrName>
                                        </p:attrNameLst>
                                      </p:cBhvr>
                                      <p:tavLst>
                                        <p:tav tm="0">
                                          <p:val>
                                            <p:fltVal val="0"/>
                                          </p:val>
                                        </p:tav>
                                        <p:tav tm="100000">
                                          <p:val>
                                            <p:strVal val="#ppt_w"/>
                                          </p:val>
                                        </p:tav>
                                      </p:tavLst>
                                    </p:anim>
                                    <p:anim calcmode="lin" valueType="num">
                                      <p:cBhvr>
                                        <p:cTn id="51" dur="500" fill="hold"/>
                                        <p:tgtEl>
                                          <p:spTgt spid="53"/>
                                        </p:tgtEl>
                                        <p:attrNameLst>
                                          <p:attrName>ppt_h</p:attrName>
                                        </p:attrNameLst>
                                      </p:cBhvr>
                                      <p:tavLst>
                                        <p:tav tm="0">
                                          <p:val>
                                            <p:fltVal val="0"/>
                                          </p:val>
                                        </p:tav>
                                        <p:tav tm="100000">
                                          <p:val>
                                            <p:strVal val="#ppt_h"/>
                                          </p:val>
                                        </p:tav>
                                      </p:tavLst>
                                    </p:anim>
                                    <p:animEffect transition="in" filter="fade">
                                      <p:cBhvr>
                                        <p:cTn id="52" dur="500"/>
                                        <p:tgtEl>
                                          <p:spTgt spid="53"/>
                                        </p:tgtEl>
                                      </p:cBhvr>
                                    </p:animEffect>
                                  </p:childTnLst>
                                </p:cTn>
                              </p:par>
                            </p:childTnLst>
                          </p:cTn>
                        </p:par>
                        <p:par>
                          <p:cTn id="53" fill="hold">
                            <p:stCondLst>
                              <p:cond delay="3200"/>
                            </p:stCondLst>
                            <p:childTnLst>
                              <p:par>
                                <p:cTn id="54" presetID="17" presetClass="entr" presetSubtype="10" fill="hold" nodeType="afterEffect">
                                  <p:stCondLst>
                                    <p:cond delay="0"/>
                                  </p:stCondLst>
                                  <p:childTnLst>
                                    <p:set>
                                      <p:cBhvr>
                                        <p:cTn id="55" dur="1" fill="hold">
                                          <p:stCondLst>
                                            <p:cond delay="0"/>
                                          </p:stCondLst>
                                        </p:cTn>
                                        <p:tgtEl>
                                          <p:spTgt spid="6"/>
                                        </p:tgtEl>
                                        <p:attrNameLst>
                                          <p:attrName>style.visibility</p:attrName>
                                        </p:attrNameLst>
                                      </p:cBhvr>
                                      <p:to>
                                        <p:strVal val="visible"/>
                                      </p:to>
                                    </p:set>
                                    <p:anim calcmode="lin" valueType="num">
                                      <p:cBhvr>
                                        <p:cTn id="56" dur="500" fill="hold"/>
                                        <p:tgtEl>
                                          <p:spTgt spid="6"/>
                                        </p:tgtEl>
                                        <p:attrNameLst>
                                          <p:attrName>ppt_w</p:attrName>
                                        </p:attrNameLst>
                                      </p:cBhvr>
                                      <p:tavLst>
                                        <p:tav tm="0">
                                          <p:val>
                                            <p:fltVal val="0"/>
                                          </p:val>
                                        </p:tav>
                                        <p:tav tm="100000">
                                          <p:val>
                                            <p:strVal val="#ppt_w"/>
                                          </p:val>
                                        </p:tav>
                                      </p:tavLst>
                                    </p:anim>
                                    <p:anim calcmode="lin" valueType="num">
                                      <p:cBhvr>
                                        <p:cTn id="57" dur="500" fill="hold"/>
                                        <p:tgtEl>
                                          <p:spTgt spid="6"/>
                                        </p:tgtEl>
                                        <p:attrNameLst>
                                          <p:attrName>ppt_h</p:attrName>
                                        </p:attrNameLst>
                                      </p:cBhvr>
                                      <p:tavLst>
                                        <p:tav tm="0">
                                          <p:val>
                                            <p:strVal val="#ppt_h"/>
                                          </p:val>
                                        </p:tav>
                                        <p:tav tm="100000">
                                          <p:val>
                                            <p:strVal val="#ppt_h"/>
                                          </p:val>
                                        </p:tav>
                                      </p:tavLst>
                                    </p:anim>
                                  </p:childTnLst>
                                </p:cTn>
                              </p:par>
                            </p:childTnLst>
                          </p:cTn>
                        </p:par>
                        <p:par>
                          <p:cTn id="58" fill="hold">
                            <p:stCondLst>
                              <p:cond delay="3700"/>
                            </p:stCondLst>
                            <p:childTnLst>
                              <p:par>
                                <p:cTn id="59" presetID="17" presetClass="entr" presetSubtype="10" fill="hold" nodeType="afterEffect">
                                  <p:stCondLst>
                                    <p:cond delay="0"/>
                                  </p:stCondLst>
                                  <p:childTnLst>
                                    <p:set>
                                      <p:cBhvr>
                                        <p:cTn id="60" dur="1" fill="hold">
                                          <p:stCondLst>
                                            <p:cond delay="0"/>
                                          </p:stCondLst>
                                        </p:cTn>
                                        <p:tgtEl>
                                          <p:spTgt spid="8"/>
                                        </p:tgtEl>
                                        <p:attrNameLst>
                                          <p:attrName>style.visibility</p:attrName>
                                        </p:attrNameLst>
                                      </p:cBhvr>
                                      <p:to>
                                        <p:strVal val="visible"/>
                                      </p:to>
                                    </p:set>
                                    <p:anim calcmode="lin" valueType="num">
                                      <p:cBhvr>
                                        <p:cTn id="61" dur="500" fill="hold"/>
                                        <p:tgtEl>
                                          <p:spTgt spid="8"/>
                                        </p:tgtEl>
                                        <p:attrNameLst>
                                          <p:attrName>ppt_w</p:attrName>
                                        </p:attrNameLst>
                                      </p:cBhvr>
                                      <p:tavLst>
                                        <p:tav tm="0">
                                          <p:val>
                                            <p:fltVal val="0"/>
                                          </p:val>
                                        </p:tav>
                                        <p:tav tm="100000">
                                          <p:val>
                                            <p:strVal val="#ppt_w"/>
                                          </p:val>
                                        </p:tav>
                                      </p:tavLst>
                                    </p:anim>
                                    <p:anim calcmode="lin" valueType="num">
                                      <p:cBhvr>
                                        <p:cTn id="62" dur="500" fill="hold"/>
                                        <p:tgtEl>
                                          <p:spTgt spid="8"/>
                                        </p:tgtEl>
                                        <p:attrNameLst>
                                          <p:attrName>ppt_h</p:attrName>
                                        </p:attrNameLst>
                                      </p:cBhvr>
                                      <p:tavLst>
                                        <p:tav tm="0">
                                          <p:val>
                                            <p:strVal val="#ppt_h"/>
                                          </p:val>
                                        </p:tav>
                                        <p:tav tm="100000">
                                          <p:val>
                                            <p:strVal val="#ppt_h"/>
                                          </p:val>
                                        </p:tav>
                                      </p:tavLst>
                                    </p:anim>
                                  </p:childTnLst>
                                </p:cTn>
                              </p:par>
                            </p:childTnLst>
                          </p:cTn>
                        </p:par>
                      </p:childTnLst>
                    </p:cTn>
                  </p:par>
                  <p:par>
                    <p:cTn id="63" fill="hold">
                      <p:stCondLst>
                        <p:cond delay="indefinite"/>
                      </p:stCondLst>
                      <p:childTnLst>
                        <p:par>
                          <p:cTn id="64" fill="hold">
                            <p:stCondLst>
                              <p:cond delay="0"/>
                            </p:stCondLst>
                            <p:childTnLst>
                              <p:par>
                                <p:cTn id="65" presetID="3" presetClass="entr" presetSubtype="10" fill="hold" grpId="0" nodeType="clickEffect">
                                  <p:stCondLst>
                                    <p:cond delay="0"/>
                                  </p:stCondLst>
                                  <p:childTnLst>
                                    <p:set>
                                      <p:cBhvr>
                                        <p:cTn id="66" dur="1" fill="hold">
                                          <p:stCondLst>
                                            <p:cond delay="0"/>
                                          </p:stCondLst>
                                        </p:cTn>
                                        <p:tgtEl>
                                          <p:spTgt spid="10"/>
                                        </p:tgtEl>
                                        <p:attrNameLst>
                                          <p:attrName>style.visibility</p:attrName>
                                        </p:attrNameLst>
                                      </p:cBhvr>
                                      <p:to>
                                        <p:strVal val="visible"/>
                                      </p:to>
                                    </p:set>
                                    <p:animEffect transition="in" filter="blinds(horizontal)">
                                      <p:cBhvr>
                                        <p:cTn id="6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68" repeatCount="indefinite" fill="hold" display="0">
                  <p:stCondLst>
                    <p:cond delay="indefinite"/>
                  </p:stCondLst>
                  <p:endCondLst>
                    <p:cond evt="onStopAudio" delay="0">
                      <p:tgtEl>
                        <p:sldTgt/>
                      </p:tgtEl>
                    </p:cond>
                  </p:endCondLst>
                </p:cTn>
                <p:tgtEl>
                  <p:spTgt spid="7"/>
                </p:tgtEl>
              </p:cMediaNode>
            </p:audio>
          </p:childTnLst>
        </p:cTn>
      </p:par>
    </p:tnLst>
    <p:bldLst>
      <p:bldP spid="3" grpId="0"/>
      <p:bldP spid="10"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5135880" cy="398780"/>
            <a:chOff x="162802" y="106676"/>
            <a:chExt cx="6847522" cy="590681"/>
          </a:xfrm>
        </p:grpSpPr>
        <p:sp>
          <p:nvSpPr>
            <p:cNvPr id="9" name="文本框 8"/>
            <p:cNvSpPr txBox="1"/>
            <p:nvPr/>
          </p:nvSpPr>
          <p:spPr>
            <a:xfrm>
              <a:off x="923920" y="106676"/>
              <a:ext cx="6086404" cy="590681"/>
            </a:xfrm>
            <a:prstGeom prst="rect">
              <a:avLst/>
            </a:prstGeom>
            <a:noFill/>
          </p:spPr>
          <p:txBody>
            <a:bodyPr wrap="square" rtlCol="0">
              <a:spAutoFit/>
            </a:bodyPr>
            <a:lstStyle/>
            <a:p>
              <a:r>
                <a:rPr sz="2000" b="0">
                  <a:solidFill>
                    <a:srgbClr val="FF7F7F"/>
                  </a:solidFill>
                  <a:latin typeface="微软雅黑" panose="020B0503020204020204" charset="-122"/>
                  <a:ea typeface="微软雅黑" panose="020B0503020204020204" charset="-122"/>
                </a:rPr>
                <a:t>一、观察的目的</a:t>
              </a:r>
              <a:endParaRPr sz="2000"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
        <p:nvSpPr>
          <p:cNvPr id="2" name="文本框 1"/>
          <p:cNvSpPr txBox="1"/>
          <p:nvPr/>
        </p:nvSpPr>
        <p:spPr>
          <a:xfrm>
            <a:off x="590550" y="929640"/>
            <a:ext cx="7658735" cy="1476375"/>
          </a:xfrm>
          <a:prstGeom prst="rect">
            <a:avLst/>
          </a:prstGeom>
          <a:noFill/>
        </p:spPr>
        <p:txBody>
          <a:bodyPr wrap="square" rtlCol="0">
            <a:spAutoFit/>
          </a:bodyPr>
          <a:p>
            <a:r>
              <a:rPr lang="en-US" altLang="zh-CN"/>
              <a:t>         </a:t>
            </a:r>
            <a:r>
              <a:rPr lang="zh-CN" altLang="en-US"/>
              <a:t>人体由于年龄的增长，机体生理性的衰退是老化的自然规律，老年人由于机体老化和慢性疾病的影响，衰老与疾病共存，即存在生理问题，同时也存在心理问题，所以老年人的身体状况非常复杂，在日常的工作中为了能为根据老年人整体状况提供更好的护理，因此随时密切的观察老年人的生理及心理的变化，是养老护理员必备的技能之一。</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5135880" cy="398780"/>
            <a:chOff x="162802" y="106676"/>
            <a:chExt cx="6847522" cy="590681"/>
          </a:xfrm>
        </p:grpSpPr>
        <p:sp>
          <p:nvSpPr>
            <p:cNvPr id="9" name="文本框 8"/>
            <p:cNvSpPr txBox="1"/>
            <p:nvPr/>
          </p:nvSpPr>
          <p:spPr>
            <a:xfrm>
              <a:off x="923920" y="106676"/>
              <a:ext cx="6086404" cy="590681"/>
            </a:xfrm>
            <a:prstGeom prst="rect">
              <a:avLst/>
            </a:prstGeom>
            <a:noFill/>
          </p:spPr>
          <p:txBody>
            <a:bodyPr wrap="square" rtlCol="0">
              <a:spAutoFit/>
            </a:bodyPr>
            <a:lstStyle/>
            <a:p>
              <a:r>
                <a:rPr sz="2000" b="0">
                  <a:solidFill>
                    <a:srgbClr val="FF7F7F"/>
                  </a:solidFill>
                  <a:latin typeface="微软雅黑" panose="020B0503020204020204" charset="-122"/>
                  <a:ea typeface="微软雅黑" panose="020B0503020204020204" charset="-122"/>
                </a:rPr>
                <a:t>二、观察的方法和要求</a:t>
              </a:r>
              <a:endParaRPr sz="2000"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
        <p:nvSpPr>
          <p:cNvPr id="2" name="文本框 1"/>
          <p:cNvSpPr txBox="1"/>
          <p:nvPr/>
        </p:nvSpPr>
        <p:spPr>
          <a:xfrm>
            <a:off x="590550" y="929640"/>
            <a:ext cx="7658735" cy="1353185"/>
          </a:xfrm>
          <a:prstGeom prst="rect">
            <a:avLst/>
          </a:prstGeom>
          <a:noFill/>
        </p:spPr>
        <p:txBody>
          <a:bodyPr wrap="square" rtlCol="0">
            <a:spAutoFit/>
          </a:bodyPr>
          <a:p>
            <a:r>
              <a:rPr lang="en-US" altLang="zh-CN"/>
              <a:t>         </a:t>
            </a:r>
            <a:r>
              <a:rPr lang="zh-CN" altLang="en-US" sz="1400"/>
              <a:t>（一）观察的方法</a:t>
            </a:r>
            <a:endParaRPr lang="zh-CN" altLang="en-US" sz="1400"/>
          </a:p>
          <a:p>
            <a:endParaRPr lang="zh-CN" altLang="en-US" sz="1400"/>
          </a:p>
          <a:p>
            <a:r>
              <a:rPr lang="en-US" altLang="zh-CN" sz="1400"/>
              <a:t>           </a:t>
            </a:r>
            <a:r>
              <a:rPr lang="zh-CN" altLang="en-US" sz="1400"/>
              <a:t>（二）主要观察的要求</a:t>
            </a:r>
            <a:endParaRPr lang="zh-CN" altLang="en-US" sz="1400"/>
          </a:p>
          <a:p>
            <a:endParaRPr lang="zh-CN" altLang="en-US"/>
          </a:p>
          <a:p>
            <a:endParaRPr lang="zh-CN" altLang="en-US"/>
          </a:p>
        </p:txBody>
      </p:sp>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5135880" cy="398780"/>
            <a:chOff x="162802" y="106676"/>
            <a:chExt cx="6847522" cy="590681"/>
          </a:xfrm>
        </p:grpSpPr>
        <p:sp>
          <p:nvSpPr>
            <p:cNvPr id="9" name="文本框 8"/>
            <p:cNvSpPr txBox="1"/>
            <p:nvPr/>
          </p:nvSpPr>
          <p:spPr>
            <a:xfrm>
              <a:off x="923920" y="106676"/>
              <a:ext cx="6086404" cy="590681"/>
            </a:xfrm>
            <a:prstGeom prst="rect">
              <a:avLst/>
            </a:prstGeom>
            <a:noFill/>
          </p:spPr>
          <p:txBody>
            <a:bodyPr wrap="square" rtlCol="0">
              <a:spAutoFit/>
            </a:bodyPr>
            <a:lstStyle/>
            <a:p>
              <a:r>
                <a:rPr sz="2000" b="0">
                  <a:solidFill>
                    <a:srgbClr val="FF7F7F"/>
                  </a:solidFill>
                  <a:latin typeface="微软雅黑" panose="020B0503020204020204" charset="-122"/>
                  <a:ea typeface="微软雅黑" panose="020B0503020204020204" charset="-122"/>
                </a:rPr>
                <a:t>三、老年人身体状况观察的内容</a:t>
              </a:r>
              <a:endParaRPr sz="2000"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
        <p:nvSpPr>
          <p:cNvPr id="2" name="文本框 1"/>
          <p:cNvSpPr txBox="1"/>
          <p:nvPr/>
        </p:nvSpPr>
        <p:spPr>
          <a:xfrm>
            <a:off x="65405" y="627380"/>
            <a:ext cx="7658735" cy="645160"/>
          </a:xfrm>
          <a:prstGeom prst="rect">
            <a:avLst/>
          </a:prstGeom>
          <a:noFill/>
        </p:spPr>
        <p:txBody>
          <a:bodyPr wrap="square" rtlCol="0">
            <a:spAutoFit/>
          </a:bodyPr>
          <a:p>
            <a:r>
              <a:rPr lang="en-US" altLang="zh-CN"/>
              <a:t>         </a:t>
            </a:r>
            <a:r>
              <a:rPr lang="zh-CN" altLang="en-US"/>
              <a:t>（一）老年人身体机能的观察</a:t>
            </a:r>
            <a:endParaRPr lang="zh-CN" altLang="en-US"/>
          </a:p>
          <a:p>
            <a:endParaRPr lang="zh-CN" altLang="en-US"/>
          </a:p>
        </p:txBody>
      </p:sp>
      <p:graphicFrame>
        <p:nvGraphicFramePr>
          <p:cNvPr id="3" name="表格 2"/>
          <p:cNvGraphicFramePr/>
          <p:nvPr>
            <p:custDataLst>
              <p:tags r:id="rId2"/>
            </p:custDataLst>
          </p:nvPr>
        </p:nvGraphicFramePr>
        <p:xfrm>
          <a:off x="692785" y="1272540"/>
          <a:ext cx="7348220" cy="3105150"/>
        </p:xfrm>
        <a:graphic>
          <a:graphicData uri="http://schemas.openxmlformats.org/drawingml/2006/table">
            <a:tbl>
              <a:tblPr firstRow="1" bandRow="1">
                <a:tableStyleId>{5940675A-B579-460E-94D1-54222C63F5DA}</a:tableStyleId>
              </a:tblPr>
              <a:tblGrid>
                <a:gridCol w="1460500"/>
                <a:gridCol w="5887720"/>
              </a:tblGrid>
              <a:tr h="191135">
                <a:tc>
                  <a:txBody>
                    <a:bodyPr/>
                    <a:p>
                      <a:pPr indent="0" algn="ctr">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器官系统</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7D7D7"/>
                    </a:solidFill>
                  </a:tcPr>
                </a:tc>
                <a:tc>
                  <a:txBody>
                    <a:bodyPr/>
                    <a:p>
                      <a:pPr indent="0" algn="ctr">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具体表现</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7D7D7"/>
                    </a:solidFill>
                  </a:tcPr>
                </a:tc>
              </a:tr>
              <a:tr h="763270">
                <a:tc>
                  <a:txBody>
                    <a:bodyPr/>
                    <a:p>
                      <a:pPr indent="0" algn="ctr">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呼吸系统</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l">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气管、支气管粘膜萎缩和退化，纤毛运动功能下降，分泌物增加，细菌、病毒等微生物易于繁殖，气管、支气管炎、肺炎等呼吸系统器官易于感染，从而引发肺源性心脏病，使老年人的生存质量下降，甚至威胁生命。</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41935">
                <a:tc>
                  <a:txBody>
                    <a:bodyPr/>
                    <a:p>
                      <a:pPr indent="0" algn="ctr">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运动系统</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l">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骨质中有机成分和蛋白质逐渐减少，骨质疏松，身高下降。</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763270">
                <a:tc>
                  <a:txBody>
                    <a:bodyPr/>
                    <a:p>
                      <a:pPr indent="0" algn="ctr">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消化系统</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l">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牙齿松动，甚至脱落，咀嚼功能下降，容易出现吞咽困难，口腔中味蕾减少，味觉减退，进食中出现食之无味的现象，胃黏膜分泌作用下降，保护作用减退，容易受到胃酸和胃蛋白酶的侵蚀，从而发生胃溃疡、胃出血等情况。</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72770">
                <a:tc>
                  <a:txBody>
                    <a:bodyPr/>
                    <a:p>
                      <a:pPr indent="0" algn="ctr">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循环系统</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l">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心肌、心脏瓣膜退行性变，使得心输出量下降，心功能降低，容易发生心肌缺血、心律失常等，使得全身的器官组织血液不足，而出现头晕头痛、全身乏力等情况。</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72770">
                <a:tc>
                  <a:txBody>
                    <a:bodyPr/>
                    <a:p>
                      <a:pPr indent="0" algn="ctr">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泌尿系统 </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l">
                        <a:lnSpc>
                          <a:spcPct val="140000"/>
                        </a:lnSpc>
                        <a:buNone/>
                      </a:pPr>
                      <a:r>
                        <a:rPr lang="en-US" sz="1200" b="0">
                          <a:latin typeface="宋体" panose="02010600030101010101" pitchFamily="2" charset="-122"/>
                          <a:ea typeface="宋体" panose="02010600030101010101" pitchFamily="2" charset="-122"/>
                          <a:cs typeface="宋体" panose="02010600030101010101" pitchFamily="2" charset="-122"/>
                        </a:rPr>
                        <a:t>肾的小动脉硬化，血流量减少，使得肾小球的滤过功能减低，肾小管的重吸收功能降低，容易出现尿量异常、电解质异常，而影响全身的功能。</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userDrawn="1"/>
        </p:nvGrpSpPr>
        <p:grpSpPr>
          <a:xfrm>
            <a:off x="122107" y="72019"/>
            <a:ext cx="5135880" cy="398780"/>
            <a:chOff x="162802" y="106676"/>
            <a:chExt cx="6847522" cy="590681"/>
          </a:xfrm>
        </p:grpSpPr>
        <p:sp>
          <p:nvSpPr>
            <p:cNvPr id="9" name="文本框 8"/>
            <p:cNvSpPr txBox="1"/>
            <p:nvPr/>
          </p:nvSpPr>
          <p:spPr>
            <a:xfrm>
              <a:off x="923920" y="106676"/>
              <a:ext cx="6086404" cy="590681"/>
            </a:xfrm>
            <a:prstGeom prst="rect">
              <a:avLst/>
            </a:prstGeom>
            <a:noFill/>
          </p:spPr>
          <p:txBody>
            <a:bodyPr wrap="square" rtlCol="0">
              <a:spAutoFit/>
            </a:bodyPr>
            <a:lstStyle/>
            <a:p>
              <a:r>
                <a:rPr sz="2000" b="0">
                  <a:solidFill>
                    <a:srgbClr val="FF7F7F"/>
                  </a:solidFill>
                  <a:latin typeface="微软雅黑" panose="020B0503020204020204" charset="-122"/>
                  <a:ea typeface="微软雅黑" panose="020B0503020204020204" charset="-122"/>
                </a:rPr>
                <a:t>三、老年人身体状况观察的内容</a:t>
              </a:r>
              <a:endParaRPr sz="2000" b="0">
                <a:solidFill>
                  <a:srgbClr val="FF7F7F"/>
                </a:solidFill>
                <a:latin typeface="微软雅黑" panose="020B0503020204020204" charset="-122"/>
                <a:ea typeface="微软雅黑" panose="020B0503020204020204" charset="-122"/>
              </a:endParaRPr>
            </a:p>
          </p:txBody>
        </p:sp>
        <p:grpSp>
          <p:nvGrpSpPr>
            <p:cNvPr id="10" name="组合 9"/>
            <p:cNvGrpSpPr/>
            <p:nvPr/>
          </p:nvGrpSpPr>
          <p:grpSpPr>
            <a:xfrm>
              <a:off x="162802" y="132600"/>
              <a:ext cx="729287" cy="445249"/>
              <a:chOff x="7304087" y="2314113"/>
              <a:chExt cx="1001487" cy="611434"/>
            </a:xfrm>
          </p:grpSpPr>
          <p:sp>
            <p:nvSpPr>
              <p:cNvPr id="11" name="对角圆角矩形 10"/>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0">
                  <a:latin typeface="微软雅黑" panose="020B0503020204020204" charset="-122"/>
                  <a:ea typeface="微软雅黑" panose="020B0503020204020204" charset="-122"/>
                </a:endParaRPr>
              </a:p>
            </p:txBody>
          </p:sp>
          <p:pic>
            <p:nvPicPr>
              <p:cNvPr id="12" name="图片 11"/>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grpSp>
      <p:sp>
        <p:nvSpPr>
          <p:cNvPr id="2" name="文本框 1"/>
          <p:cNvSpPr txBox="1"/>
          <p:nvPr/>
        </p:nvSpPr>
        <p:spPr>
          <a:xfrm>
            <a:off x="57785" y="627380"/>
            <a:ext cx="7658735" cy="645160"/>
          </a:xfrm>
          <a:prstGeom prst="rect">
            <a:avLst/>
          </a:prstGeom>
          <a:noFill/>
        </p:spPr>
        <p:txBody>
          <a:bodyPr wrap="square" rtlCol="0">
            <a:spAutoFit/>
          </a:bodyPr>
          <a:p>
            <a:r>
              <a:rPr lang="en-US" altLang="zh-CN"/>
              <a:t>         </a:t>
            </a:r>
            <a:r>
              <a:rPr lang="zh-CN" altLang="en-US"/>
              <a:t>（一）老年人身体机能的观察</a:t>
            </a:r>
            <a:endParaRPr lang="zh-CN" altLang="en-US"/>
          </a:p>
          <a:p>
            <a:endParaRPr lang="zh-CN" altLang="en-US"/>
          </a:p>
        </p:txBody>
      </p:sp>
      <p:graphicFrame>
        <p:nvGraphicFramePr>
          <p:cNvPr id="3" name="表格 2"/>
          <p:cNvGraphicFramePr/>
          <p:nvPr>
            <p:custDataLst>
              <p:tags r:id="rId2"/>
            </p:custDataLst>
          </p:nvPr>
        </p:nvGraphicFramePr>
        <p:xfrm>
          <a:off x="692785" y="1272540"/>
          <a:ext cx="7348220" cy="3198495"/>
        </p:xfrm>
        <a:graphic>
          <a:graphicData uri="http://schemas.openxmlformats.org/drawingml/2006/table">
            <a:tbl>
              <a:tblPr firstRow="1" bandRow="1">
                <a:tableStyleId>{5940675A-B579-460E-94D1-54222C63F5DA}</a:tableStyleId>
              </a:tblPr>
              <a:tblGrid>
                <a:gridCol w="1460500"/>
                <a:gridCol w="5887720"/>
              </a:tblGrid>
              <a:tr h="198120">
                <a:tc>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器官系统</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7D7D7"/>
                    </a:solidFill>
                  </a:tcPr>
                </a:tc>
                <a:tc>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具体表现</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7D7D7"/>
                    </a:solidFill>
                  </a:tcPr>
                </a:tc>
              </a:tr>
              <a:tr h="841375">
                <a:tc>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生殖系统 </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老年男性由于睾丸的退行性变化，会出现性功能下降、前列腺增生或肥大、更年期的相应表现；老年女性内分泌变化，雌性激素分泌异常，从而出现月经 不调、排卵不规律甚至停经、闭经等症状，在45～55岁之间，更容易出现头晕、眼花、失眠、焦虑、易激动、记忆力下降等更年期的症状。 </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35000">
                <a:tc>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内分泌系统 </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脑垂体、甲状腺、胸腺、肾上腺、胰腺、性腺等内分泌器官出现功能减退，内分泌功能下降，相应的激素分泌水平下降，使得身体的免疫功能降低，罹患糖尿病、骨质疏松、类风湿关节炎等疾病的风险增高。</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18490">
                <a:tc>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神经系统</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随着年龄的增长，大脑退行性变化，脑细胞减少，脑组织萎缩，脊髓的运动神经变性、周围神经纤维变性，从而出现健忘、思维能力、语言能力下降，运动障碍，情绪变化等症状。</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49580">
                <a:tc>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感觉系统 </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感觉器官中，眼眶内脂肪减少，结膜脂肪浸润，晶状体弹性降低、硬化，出现老花眼、白内障、玻璃体浑浊、眼睛干涩，眼泪分泌减少。</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55930">
                <a:tc>
                  <a:txBody>
                    <a:bodyPr/>
                    <a:p>
                      <a:pPr indent="0" algn="ctr">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免疫系统 </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nSpc>
                          <a:spcPct val="130000"/>
                        </a:lnSpc>
                        <a:buNone/>
                      </a:pPr>
                      <a:r>
                        <a:rPr lang="en-US" sz="1200" b="0">
                          <a:latin typeface="宋体" panose="02010600030101010101" pitchFamily="2" charset="-122"/>
                          <a:ea typeface="宋体" panose="02010600030101010101" pitchFamily="2" charset="-122"/>
                          <a:cs typeface="宋体" panose="02010600030101010101" pitchFamily="2" charset="-122"/>
                        </a:rPr>
                        <a:t>骨髓含量减少，胸腺、免疫器官萎缩，使老年人更容易出现免疫防御功能下降、免疫细胞保护功能下降。</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9" advClick="0" advTm="6645">
        <p:comb/>
      </p:transition>
    </mc:Choice>
    <mc:Fallback>
      <p:transition advClick="0" advTm="664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KSO_WM_UNIT_PLACING_PICTURE_USER_VIEWPORT" val="{&quot;height&quot;:1343,&quot;width&quot;:10646}"/>
</p:tagLst>
</file>

<file path=ppt/tags/tag10.xml><?xml version="1.0" encoding="utf-8"?>
<p:tagLst xmlns:p="http://schemas.openxmlformats.org/presentationml/2006/main">
  <p:tag name="KSO_WM_UNIT_TABLE_BEAUTIFY" val="smartTable{8d9e32f6-8c0e-45fb-86d0-2db29c3d1d96}"/>
  <p:tag name="TABLE_ENDDRAG_ORIGIN_RECT" val="571*145"/>
  <p:tag name="TABLE_ENDDRAG_RECT" val="54*215*571*145"/>
</p:tagLst>
</file>

<file path=ppt/tags/tag11.xml><?xml version="1.0" encoding="utf-8"?>
<p:tagLst xmlns:p="http://schemas.openxmlformats.org/presentationml/2006/main">
  <p:tag name="KSO_WM_UNIT_TABLE_BEAUTIFY" val="smartTable{750794e6-653a-46ee-9dad-4004e7d6245b}"/>
  <p:tag name="TABLE_ENDDRAG_ORIGIN_RECT" val="574*115"/>
  <p:tag name="TABLE_ENDDRAG_RECT" val="52*94*574*115"/>
</p:tagLst>
</file>

<file path=ppt/tags/tag12.xml><?xml version="1.0" encoding="utf-8"?>
<p:tagLst xmlns:p="http://schemas.openxmlformats.org/presentationml/2006/main">
  <p:tag name="KSO_WM_UNIT_TABLE_BEAUTIFY" val="smartTable{7e008f72-2c68-4f7c-bb9f-cad9ba4e6a99}"/>
  <p:tag name="TABLE_ENDDRAG_ORIGIN_RECT" val="574*136"/>
  <p:tag name="TABLE_ENDDRAG_RECT" val="52*220*574*136"/>
</p:tagLst>
</file>

<file path=ppt/tags/tag13.xml><?xml version="1.0" encoding="utf-8"?>
<p:tagLst xmlns:p="http://schemas.openxmlformats.org/presentationml/2006/main">
  <p:tag name="KSO_WM_UNIT_TABLE_BEAUTIFY" val="smartTable{efab1636-f771-414c-a7f5-a245c302ad02}"/>
</p:tagLst>
</file>

<file path=ppt/tags/tag14.xml><?xml version="1.0" encoding="utf-8"?>
<p:tagLst xmlns:p="http://schemas.openxmlformats.org/presentationml/2006/main">
  <p:tag name="KSO_WM_UNIT_TABLE_BEAUTIFY" val="smartTable{a9de444f-f8cc-45db-b89c-de0c97899d98}"/>
</p:tagLst>
</file>

<file path=ppt/tags/tag15.xml><?xml version="1.0" encoding="utf-8"?>
<p:tagLst xmlns:p="http://schemas.openxmlformats.org/presentationml/2006/main">
  <p:tag name="KSO_WM_UNIT_TABLE_BEAUTIFY" val="smartTable{d83e67f8-9f1f-4c0f-92a0-f0a791978ef5}"/>
  <p:tag name="TABLE_ENDDRAG_ORIGIN_RECT" val="500*115"/>
  <p:tag name="TABLE_ENDDRAG_RECT" val="106*218*500*115"/>
</p:tagLst>
</file>

<file path=ppt/tags/tag16.xml><?xml version="1.0" encoding="utf-8"?>
<p:tagLst xmlns:p="http://schemas.openxmlformats.org/presentationml/2006/main">
  <p:tag name="KSO_WM_UNIT_TABLE_BEAUTIFY" val="smartTable{736e2f2b-646e-4c76-9ab0-b7a07d49a476}"/>
  <p:tag name="TABLE_ENDDRAG_ORIGIN_RECT" val="516*106"/>
  <p:tag name="TABLE_ENDDRAG_RECT" val="98*234*516*106"/>
</p:tagLst>
</file>

<file path=ppt/tags/tag17.xml><?xml version="1.0" encoding="utf-8"?>
<p:tagLst xmlns:p="http://schemas.openxmlformats.org/presentationml/2006/main">
  <p:tag name="KSO_WM_UNIT_TABLE_BEAUTIFY" val="smartTable{af8498c6-6702-48e2-b896-2f346cee6d0d}"/>
  <p:tag name="TABLE_ENDDRAG_ORIGIN_RECT" val="512*111"/>
  <p:tag name="TABLE_ENDDRAG_RECT" val="98*98*512*111"/>
</p:tagLst>
</file>

<file path=ppt/tags/tag18.xml><?xml version="1.0" encoding="utf-8"?>
<p:tagLst xmlns:p="http://schemas.openxmlformats.org/presentationml/2006/main">
  <p:tag name="KSO_WM_UNIT_TABLE_BEAUTIFY" val="smartTable{c43b3c6a-f0f1-49eb-b42d-b48a60e0d64f}"/>
  <p:tag name="TABLE_ENDDRAG_ORIGIN_RECT" val="490*230"/>
  <p:tag name="TABLE_ENDDRAG_RECT" val="112*149*490*230"/>
</p:tagLst>
</file>

<file path=ppt/tags/tag19.xml><?xml version="1.0" encoding="utf-8"?>
<p:tagLst xmlns:p="http://schemas.openxmlformats.org/presentationml/2006/main">
  <p:tag name="KSO_WM_UNIT_TABLE_BEAUTIFY" val="smartTable{967ac5cb-8a0f-4296-9f0c-f26b19ad4540}"/>
  <p:tag name="TABLE_ENDDRAG_ORIGIN_RECT" val="506*88"/>
  <p:tag name="TABLE_ENDDRAG_RECT" val="106*181*506*88"/>
</p:tagLst>
</file>

<file path=ppt/tags/tag2.xml><?xml version="1.0" encoding="utf-8"?>
<p:tagLst xmlns:p="http://schemas.openxmlformats.org/presentationml/2006/main">
  <p:tag name="KSO_WM_UNIT_TABLE_BEAUTIFY" val="smartTable{cc4fd48c-2062-4985-8427-d8aef4b13e5e}"/>
  <p:tag name="TABLE_ENDDRAG_ORIGIN_RECT" val="578*240"/>
  <p:tag name="TABLE_ENDDRAG_RECT" val="54*100*578*240"/>
</p:tagLst>
</file>

<file path=ppt/tags/tag20.xml><?xml version="1.0" encoding="utf-8"?>
<p:tagLst xmlns:p="http://schemas.openxmlformats.org/presentationml/2006/main">
  <p:tag name="KSO_WM_UNIT_TABLE_BEAUTIFY" val="smartTable{1fa30c9d-ab45-4de6-90a7-a443c24832c8}"/>
  <p:tag name="TABLE_ENDDRAG_ORIGIN_RECT" val="531*230"/>
  <p:tag name="TABLE_ENDDRAG_RECT" val="86*80*531*230"/>
</p:tagLst>
</file>

<file path=ppt/tags/tag21.xml><?xml version="1.0" encoding="utf-8"?>
<p:tagLst xmlns:p="http://schemas.openxmlformats.org/presentationml/2006/main">
  <p:tag name="KSO_WM_UNIT_TABLE_BEAUTIFY" val="smartTable{0b03a482-021d-435b-aa75-5ad7613cbfe8}"/>
  <p:tag name="TABLE_ENDDRAG_ORIGIN_RECT" val="621*388"/>
  <p:tag name="TABLE_ENDDRAG_RECT" val="41*45*621*388"/>
</p:tagLst>
</file>

<file path=ppt/tags/tag22.xml><?xml version="1.0" encoding="utf-8"?>
<p:tagLst xmlns:p="http://schemas.openxmlformats.org/presentationml/2006/main">
  <p:tag name="KSO_WM_UNIT_TABLE_BEAUTIFY" val="smartTable{cc3e23a6-1427-48c3-a515-2dd4412d1da2}"/>
  <p:tag name="TABLE_ENDDRAG_ORIGIN_RECT" val="554*345"/>
  <p:tag name="TABLE_ENDDRAG_RECT" val="86*46*554*345"/>
</p:tagLst>
</file>

<file path=ppt/tags/tag23.xml><?xml version="1.0" encoding="utf-8"?>
<p:tagLst xmlns:p="http://schemas.openxmlformats.org/presentationml/2006/main">
  <p:tag name="KSO_WM_UNIT_TABLE_BEAUTIFY" val="smartTable{0509780b-ad11-47ed-a643-06fddc8cee2c}"/>
  <p:tag name="TABLE_ENDDRAG_ORIGIN_RECT" val="557*317"/>
  <p:tag name="TABLE_ENDDRAG_RECT" val="80*56*557*317"/>
</p:tagLst>
</file>

<file path=ppt/tags/tag24.xml><?xml version="1.0" encoding="utf-8"?>
<p:tagLst xmlns:p="http://schemas.openxmlformats.org/presentationml/2006/main">
  <p:tag name="COMMONDATA" val="eyJoZGlkIjoiYjFiMDdiMjUzMzJlZmYxMGRkZTM4N2Q3NDdjM2EzNTcifQ=="/>
</p:tagLst>
</file>

<file path=ppt/tags/tag3.xml><?xml version="1.0" encoding="utf-8"?>
<p:tagLst xmlns:p="http://schemas.openxmlformats.org/presentationml/2006/main">
  <p:tag name="KSO_WM_UNIT_TABLE_BEAUTIFY" val="smartTable{cc4fd48c-2062-4985-8427-d8aef4b13e5e}"/>
  <p:tag name="TABLE_ENDDRAG_ORIGIN_RECT" val="578*249"/>
  <p:tag name="TABLE_ENDDRAG_RECT" val="54*100*578*249"/>
</p:tagLst>
</file>

<file path=ppt/tags/tag4.xml><?xml version="1.0" encoding="utf-8"?>
<p:tagLst xmlns:p="http://schemas.openxmlformats.org/presentationml/2006/main">
  <p:tag name="KSO_WM_UNIT_TABLE_BEAUTIFY" val="smartTable{42ae1687-3e25-46ad-b327-bdb5b7bd4b0c}"/>
  <p:tag name="TABLE_ENDDRAG_ORIGIN_RECT" val="579*131"/>
  <p:tag name="TABLE_ENDDRAG_RECT" val="54*112*579*131"/>
</p:tagLst>
</file>

<file path=ppt/tags/tag5.xml><?xml version="1.0" encoding="utf-8"?>
<p:tagLst xmlns:p="http://schemas.openxmlformats.org/presentationml/2006/main">
  <p:tag name="KSO_WM_UNIT_TABLE_BEAUTIFY" val="smartTable{5225bc16-ef4d-4d8c-afba-3b617f225477}"/>
  <p:tag name="TABLE_ENDDRAG_ORIGIN_RECT" val="557*259"/>
  <p:tag name="TABLE_ENDDRAG_RECT" val="54*95*557*259"/>
</p:tagLst>
</file>

<file path=ppt/tags/tag6.xml><?xml version="1.0" encoding="utf-8"?>
<p:tagLst xmlns:p="http://schemas.openxmlformats.org/presentationml/2006/main">
  <p:tag name="KSO_WM_UNIT_TABLE_BEAUTIFY" val="smartTable{42ae1687-3e25-46ad-b327-bdb5b7bd4b0c}"/>
  <p:tag name="TABLE_ENDDRAG_ORIGIN_RECT" val="579*71"/>
  <p:tag name="TABLE_ENDDRAG_RECT" val="54*223*579*71"/>
</p:tagLst>
</file>

<file path=ppt/tags/tag7.xml><?xml version="1.0" encoding="utf-8"?>
<p:tagLst xmlns:p="http://schemas.openxmlformats.org/presentationml/2006/main">
  <p:tag name="KSO_WM_UNIT_TABLE_BEAUTIFY" val="smartTable{ac3ef788-5a98-41e9-802f-cd40a5867afa}"/>
  <p:tag name="TABLE_ENDDRAG_ORIGIN_RECT" val="586*69"/>
  <p:tag name="TABLE_ENDDRAG_RECT" val="54*97*586*69"/>
</p:tagLst>
</file>

<file path=ppt/tags/tag8.xml><?xml version="1.0" encoding="utf-8"?>
<p:tagLst xmlns:p="http://schemas.openxmlformats.org/presentationml/2006/main">
  <p:tag name="KSO_WM_UNIT_TABLE_BEAUTIFY" val="smartTable{873fe7f6-68c8-49d5-a4bd-38459bf2211d}"/>
  <p:tag name="TABLE_ENDDRAG_ORIGIN_RECT" val="565*157"/>
  <p:tag name="TABLE_ENDDRAG_RECT" val="54*212*565*157"/>
</p:tagLst>
</file>

<file path=ppt/tags/tag9.xml><?xml version="1.0" encoding="utf-8"?>
<p:tagLst xmlns:p="http://schemas.openxmlformats.org/presentationml/2006/main">
  <p:tag name="KSO_WM_UNIT_TABLE_BEAUTIFY" val="smartTable{4a9bd878-e918-486f-8d9f-9cb06a84e7f8}"/>
  <p:tag name="TABLE_ENDDRAG_ORIGIN_RECT" val="571*100"/>
  <p:tag name="TABLE_ENDDRAG_RECT" val="54*90*571*100"/>
</p:tagLst>
</file>

<file path=ppt/theme/theme1.xml><?xml version="1.0" encoding="utf-8"?>
<a:theme xmlns:a="http://schemas.openxmlformats.org/drawingml/2006/main" name="Office 主题">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8610</Words>
  <Application>WPS 演示</Application>
  <PresentationFormat>全屏显示(16:9)</PresentationFormat>
  <Paragraphs>945</Paragraphs>
  <Slides>54</Slides>
  <Notes>25</Notes>
  <HiddenSlides>0</HiddenSlides>
  <MMClips>1</MMClips>
  <ScaleCrop>false</ScaleCrop>
  <HeadingPairs>
    <vt:vector size="6" baseType="variant">
      <vt:variant>
        <vt:lpstr>已用的字体</vt:lpstr>
      </vt:variant>
      <vt:variant>
        <vt:i4>26</vt:i4>
      </vt:variant>
      <vt:variant>
        <vt:lpstr>主题</vt:lpstr>
      </vt:variant>
      <vt:variant>
        <vt:i4>1</vt:i4>
      </vt:variant>
      <vt:variant>
        <vt:lpstr>幻灯片标题</vt:lpstr>
      </vt:variant>
      <vt:variant>
        <vt:i4>54</vt:i4>
      </vt:variant>
    </vt:vector>
  </HeadingPairs>
  <TitlesOfParts>
    <vt:vector size="81" baseType="lpstr">
      <vt:lpstr>Arial</vt:lpstr>
      <vt:lpstr>宋体</vt:lpstr>
      <vt:lpstr>Wingdings</vt:lpstr>
      <vt:lpstr>Lato Regular</vt:lpstr>
      <vt:lpstr>Segoe Print</vt:lpstr>
      <vt:lpstr>Lato Hairline</vt:lpstr>
      <vt:lpstr>Lato Light</vt:lpstr>
      <vt:lpstr>方正大标宋简体</vt:lpstr>
      <vt:lpstr>微软雅黑</vt:lpstr>
      <vt:lpstr>Gill Sans</vt:lpstr>
      <vt:lpstr>Calibri</vt:lpstr>
      <vt:lpstr>黑体-简</vt:lpstr>
      <vt:lpstr>黑体</vt:lpstr>
      <vt:lpstr>方正兰亭中粗黑_GBK</vt:lpstr>
      <vt:lpstr>Arial Unicode MS</vt:lpstr>
      <vt:lpstr>Calibri Light</vt:lpstr>
      <vt:lpstr>等线</vt:lpstr>
      <vt:lpstr>Arial Narrow</vt:lpstr>
      <vt:lpstr>Bebas Neue</vt:lpstr>
      <vt:lpstr>Lato Light</vt:lpstr>
      <vt:lpstr>Impact</vt:lpstr>
      <vt:lpstr>Clear Sans</vt:lpstr>
      <vt:lpstr>NumberOnly</vt:lpstr>
      <vt:lpstr>Open Sans</vt:lpstr>
      <vt:lpstr>Open Sans</vt:lpstr>
      <vt:lpstr>Haettenschweiler</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玉儿</cp:lastModifiedBy>
  <cp:revision>21</cp:revision>
  <dcterms:created xsi:type="dcterms:W3CDTF">2017-07-25T02:42:00Z</dcterms:created>
  <dcterms:modified xsi:type="dcterms:W3CDTF">2022-09-11T08:50:02Z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2052-11.1.0.12358</vt:lpwstr>
  </property>
  <property fmtid="{D5CDD505-2E9C-101B-9397-08002B2CF9AE}" pid="3" name="ICV">
    <vt:lpwstr>9450E1F2A54A4F2485DB9C191F4B9319</vt:lpwstr>
  </property>
</Properties>
</file>